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entation.xml" ContentType="application/vnd.openxmlformats-officedocument.presentationml.presentation.main+xml"/>
  <Override PartName="/ppt/diagrams/data1.xml" ContentType="application/vnd.openxmlformats-officedocument.drawingml.diagramData+xml"/>
  <Override PartName="/ppt/diagrams/data2.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6.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theme/theme1.xml" ContentType="application/vnd.openxmlformats-officedocument.theme+xml"/>
  <Override PartName="/ppt/diagrams/drawing2.xml" ContentType="application/vnd.ms-office.drawingml.diagramDrawing+xml"/>
  <Override PartName="/ppt/diagrams/layout2.xml" ContentType="application/vnd.openxmlformats-officedocument.drawingml.diagramLayou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66" r:id="rId2"/>
    <p:sldId id="2595" r:id="rId3"/>
    <p:sldId id="2572" r:id="rId4"/>
    <p:sldId id="2601" r:id="rId5"/>
    <p:sldId id="2578" r:id="rId6"/>
    <p:sldId id="2589" r:id="rId7"/>
    <p:sldId id="2581" r:id="rId8"/>
    <p:sldId id="2585" r:id="rId9"/>
    <p:sldId id="2597" r:id="rId10"/>
    <p:sldId id="2593" r:id="rId11"/>
    <p:sldId id="2603" r:id="rId12"/>
    <p:sldId id="2571" r:id="rId13"/>
    <p:sldId id="2583" r:id="rId14"/>
    <p:sldId id="2599" r:id="rId15"/>
    <p:sldId id="2570" r:id="rId16"/>
    <p:sldId id="2575" r:id="rId17"/>
    <p:sldId id="2576" r:id="rId18"/>
    <p:sldId id="2577" r:id="rId19"/>
    <p:sldId id="2588" r:id="rId20"/>
    <p:sldId id="258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13" autoAdjust="0"/>
    <p:restoredTop sz="95103" autoAdjust="0"/>
  </p:normalViewPr>
  <p:slideViewPr>
    <p:cSldViewPr snapToGrid="0">
      <p:cViewPr>
        <p:scale>
          <a:sx n="90" d="100"/>
          <a:sy n="90" d="100"/>
        </p:scale>
        <p:origin x="379"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customXml" Target="../customXml/item1.xml"/></Relationships>
</file>

<file path=ppt/diagrams/_rels/data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s>
</file>

<file path=ppt/diagrams/_rels/data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image" Target="../media/image43.jfif"/></Relationships>
</file>

<file path=ppt/diagrams/_rels/drawing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image" Target="../media/image43.jfi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CA6C0F-B300-45C3-B5C9-5146AA86BCCA}"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2A68DF6B-0AEA-4FBA-8F58-90A53A3D1EE1}">
      <dgm:prSet custT="1"/>
      <dgm:spPr/>
      <dgm:t>
        <a:bodyPr/>
        <a:lstStyle/>
        <a:p>
          <a:pPr>
            <a:lnSpc>
              <a:spcPct val="100000"/>
            </a:lnSpc>
          </a:pPr>
          <a:r>
            <a:rPr lang="es-ES" sz="1500" dirty="0"/>
            <a:t>Integración de modelos de simulación y datos en tiempo real.</a:t>
          </a:r>
          <a:endParaRPr lang="en-US" sz="1500" dirty="0"/>
        </a:p>
      </dgm:t>
    </dgm:pt>
    <dgm:pt modelId="{EFB903AA-ED27-4E00-A8DB-696A7A3039F9}" type="parTrans" cxnId="{C4C6D8EB-812A-4204-B81F-4D12CBD19EF1}">
      <dgm:prSet/>
      <dgm:spPr/>
      <dgm:t>
        <a:bodyPr/>
        <a:lstStyle/>
        <a:p>
          <a:endParaRPr lang="en-US" sz="1500"/>
        </a:p>
      </dgm:t>
    </dgm:pt>
    <dgm:pt modelId="{D7292BB0-075D-4758-A3B1-CD35684F00FD}" type="sibTrans" cxnId="{C4C6D8EB-812A-4204-B81F-4D12CBD19EF1}">
      <dgm:prSet/>
      <dgm:spPr/>
      <dgm:t>
        <a:bodyPr/>
        <a:lstStyle/>
        <a:p>
          <a:pPr>
            <a:lnSpc>
              <a:spcPct val="100000"/>
            </a:lnSpc>
          </a:pPr>
          <a:endParaRPr lang="en-US" sz="1500"/>
        </a:p>
      </dgm:t>
    </dgm:pt>
    <dgm:pt modelId="{43031096-1B38-4AB2-877B-83D054EEFBBF}">
      <dgm:prSet custT="1"/>
      <dgm:spPr/>
      <dgm:t>
        <a:bodyPr/>
        <a:lstStyle/>
        <a:p>
          <a:pPr>
            <a:lnSpc>
              <a:spcPct val="100000"/>
            </a:lnSpc>
          </a:pPr>
          <a:r>
            <a:rPr lang="es-ES" sz="1500" dirty="0"/>
            <a:t>Sistema de soporte a la decisión (DSS) con alertas y recomendaciones.</a:t>
          </a:r>
          <a:endParaRPr lang="en-US" sz="1500" dirty="0"/>
        </a:p>
      </dgm:t>
    </dgm:pt>
    <dgm:pt modelId="{021C89C3-6332-4FBD-A6C2-2F750E662754}" type="parTrans" cxnId="{14E39B1E-9146-4D54-8F96-A97F04E84EFD}">
      <dgm:prSet/>
      <dgm:spPr/>
      <dgm:t>
        <a:bodyPr/>
        <a:lstStyle/>
        <a:p>
          <a:endParaRPr lang="en-US" sz="1500"/>
        </a:p>
      </dgm:t>
    </dgm:pt>
    <dgm:pt modelId="{48387619-0F70-4D0A-BE51-EE8B6F34CBFF}" type="sibTrans" cxnId="{14E39B1E-9146-4D54-8F96-A97F04E84EFD}">
      <dgm:prSet/>
      <dgm:spPr/>
      <dgm:t>
        <a:bodyPr/>
        <a:lstStyle/>
        <a:p>
          <a:pPr>
            <a:lnSpc>
              <a:spcPct val="100000"/>
            </a:lnSpc>
          </a:pPr>
          <a:endParaRPr lang="en-US" sz="1500"/>
        </a:p>
      </dgm:t>
    </dgm:pt>
    <dgm:pt modelId="{F2921E81-F2D1-4D1C-8286-561269027F5A}">
      <dgm:prSet custT="1"/>
      <dgm:spPr/>
      <dgm:t>
        <a:bodyPr/>
        <a:lstStyle/>
        <a:p>
          <a:pPr>
            <a:lnSpc>
              <a:spcPct val="100000"/>
            </a:lnSpc>
          </a:pPr>
          <a:r>
            <a:rPr lang="es-ES" sz="1500" dirty="0"/>
            <a:t>Interfaz amigable para agricultores y técnicos.</a:t>
          </a:r>
          <a:endParaRPr lang="en-US" sz="1500" dirty="0"/>
        </a:p>
      </dgm:t>
    </dgm:pt>
    <dgm:pt modelId="{2195BBE4-04CD-40C6-9EEC-B6FA81AEDD03}" type="parTrans" cxnId="{FF3FB08E-AA78-4188-A5B4-71571D811B8A}">
      <dgm:prSet/>
      <dgm:spPr/>
      <dgm:t>
        <a:bodyPr/>
        <a:lstStyle/>
        <a:p>
          <a:endParaRPr lang="en-US" sz="1500"/>
        </a:p>
      </dgm:t>
    </dgm:pt>
    <dgm:pt modelId="{00174A9A-6C08-4D17-80A3-ECC35A91480D}" type="sibTrans" cxnId="{FF3FB08E-AA78-4188-A5B4-71571D811B8A}">
      <dgm:prSet/>
      <dgm:spPr/>
      <dgm:t>
        <a:bodyPr/>
        <a:lstStyle/>
        <a:p>
          <a:pPr>
            <a:lnSpc>
              <a:spcPct val="100000"/>
            </a:lnSpc>
          </a:pPr>
          <a:endParaRPr lang="en-US" sz="1500"/>
        </a:p>
      </dgm:t>
    </dgm:pt>
    <dgm:pt modelId="{62078B22-534A-47ED-92B1-50ECE56D7547}">
      <dgm:prSet custT="1"/>
      <dgm:spPr/>
      <dgm:t>
        <a:bodyPr/>
        <a:lstStyle/>
        <a:p>
          <a:pPr>
            <a:lnSpc>
              <a:spcPct val="100000"/>
            </a:lnSpc>
          </a:pPr>
          <a:r>
            <a:rPr lang="es-ES" sz="1500" dirty="0"/>
            <a:t>Monitorización, panel de control, indicadores de energía y riego.</a:t>
          </a:r>
          <a:endParaRPr lang="en-US" sz="1500" dirty="0"/>
        </a:p>
      </dgm:t>
    </dgm:pt>
    <dgm:pt modelId="{731F7A50-6618-4A6D-9560-606EC562990B}" type="parTrans" cxnId="{D65613BB-A802-470B-AC51-44A3B49F18E6}">
      <dgm:prSet/>
      <dgm:spPr/>
      <dgm:t>
        <a:bodyPr/>
        <a:lstStyle/>
        <a:p>
          <a:endParaRPr lang="en-US" sz="1500"/>
        </a:p>
      </dgm:t>
    </dgm:pt>
    <dgm:pt modelId="{20BDAF7D-DBE7-4772-8E0A-73ACE4F8BCF2}" type="sibTrans" cxnId="{D65613BB-A802-470B-AC51-44A3B49F18E6}">
      <dgm:prSet/>
      <dgm:spPr/>
      <dgm:t>
        <a:bodyPr/>
        <a:lstStyle/>
        <a:p>
          <a:pPr>
            <a:lnSpc>
              <a:spcPct val="100000"/>
            </a:lnSpc>
          </a:pPr>
          <a:endParaRPr lang="en-US" sz="1500"/>
        </a:p>
      </dgm:t>
    </dgm:pt>
    <dgm:pt modelId="{6CF9072B-B935-4EC7-B5FE-A984A3C76C4C}">
      <dgm:prSet custT="1"/>
      <dgm:spPr/>
      <dgm:t>
        <a:bodyPr/>
        <a:lstStyle/>
        <a:p>
          <a:pPr>
            <a:lnSpc>
              <a:spcPct val="100000"/>
            </a:lnSpc>
          </a:pPr>
          <a:r>
            <a:rPr lang="en-US" sz="1500" dirty="0" err="1"/>
            <a:t>Calculadora</a:t>
          </a:r>
          <a:r>
            <a:rPr lang="en-US" sz="1500" dirty="0"/>
            <a:t> online </a:t>
          </a:r>
          <a:r>
            <a:rPr lang="en-US" sz="1500" dirty="0" err="1"/>
            <a:t>sistemas</a:t>
          </a:r>
          <a:r>
            <a:rPr lang="en-US" sz="1500" dirty="0"/>
            <a:t> APV.</a:t>
          </a:r>
        </a:p>
      </dgm:t>
    </dgm:pt>
    <dgm:pt modelId="{3E82E59E-2AA5-4B05-A711-CC8C13E5974D}" type="parTrans" cxnId="{C8AC919D-D720-4F50-9220-96C8C980B179}">
      <dgm:prSet/>
      <dgm:spPr/>
      <dgm:t>
        <a:bodyPr/>
        <a:lstStyle/>
        <a:p>
          <a:endParaRPr lang="en-GB" sz="1500"/>
        </a:p>
      </dgm:t>
    </dgm:pt>
    <dgm:pt modelId="{B62FD006-0B6A-4459-9FDC-D1900FF71862}" type="sibTrans" cxnId="{C8AC919D-D720-4F50-9220-96C8C980B179}">
      <dgm:prSet/>
      <dgm:spPr/>
      <dgm:t>
        <a:bodyPr/>
        <a:lstStyle/>
        <a:p>
          <a:pPr>
            <a:lnSpc>
              <a:spcPct val="100000"/>
            </a:lnSpc>
          </a:pPr>
          <a:endParaRPr lang="en-GB" sz="1500"/>
        </a:p>
      </dgm:t>
    </dgm:pt>
    <dgm:pt modelId="{CCAB8A8E-C39C-4C30-B415-8430EFDEA958}">
      <dgm:prSet custT="1"/>
      <dgm:spPr/>
      <dgm:t>
        <a:bodyPr/>
        <a:lstStyle/>
        <a:p>
          <a:pPr>
            <a:lnSpc>
              <a:spcPct val="100000"/>
            </a:lnSpc>
          </a:pPr>
          <a:r>
            <a:rPr lang="en-US" sz="1500" dirty="0" err="1"/>
            <a:t>Herramienta</a:t>
          </a:r>
          <a:r>
            <a:rPr lang="en-US" sz="1500" dirty="0"/>
            <a:t> </a:t>
          </a:r>
          <a:r>
            <a:rPr lang="en-US" sz="1500" dirty="0" err="1"/>
            <a:t>avanzada</a:t>
          </a:r>
          <a:r>
            <a:rPr lang="en-US" sz="1500" dirty="0"/>
            <a:t> de </a:t>
          </a:r>
          <a:r>
            <a:rPr lang="en-US" sz="1500" dirty="0" err="1"/>
            <a:t>diseño</a:t>
          </a:r>
          <a:r>
            <a:rPr lang="en-US" sz="1500" dirty="0"/>
            <a:t> APV</a:t>
          </a:r>
        </a:p>
      </dgm:t>
    </dgm:pt>
    <dgm:pt modelId="{E66944B6-23A4-42F4-9754-1715A3CE4A71}" type="parTrans" cxnId="{4A1B9A59-BC58-4799-B9E3-95825AE28B14}">
      <dgm:prSet/>
      <dgm:spPr/>
      <dgm:t>
        <a:bodyPr/>
        <a:lstStyle/>
        <a:p>
          <a:endParaRPr lang="en-GB" sz="1500"/>
        </a:p>
      </dgm:t>
    </dgm:pt>
    <dgm:pt modelId="{719E9DEE-AB76-482B-8EC2-60B1755D3A42}" type="sibTrans" cxnId="{4A1B9A59-BC58-4799-B9E3-95825AE28B14}">
      <dgm:prSet/>
      <dgm:spPr/>
      <dgm:t>
        <a:bodyPr/>
        <a:lstStyle/>
        <a:p>
          <a:endParaRPr lang="en-GB" sz="1500"/>
        </a:p>
      </dgm:t>
    </dgm:pt>
    <dgm:pt modelId="{5F4A7A68-437D-42E7-AF15-65B24C5ABE50}" type="pres">
      <dgm:prSet presAssocID="{FACA6C0F-B300-45C3-B5C9-5146AA86BCCA}" presName="root" presStyleCnt="0">
        <dgm:presLayoutVars>
          <dgm:dir/>
          <dgm:resizeHandles val="exact"/>
        </dgm:presLayoutVars>
      </dgm:prSet>
      <dgm:spPr/>
    </dgm:pt>
    <dgm:pt modelId="{C14EAE8A-EE61-464D-AFD0-1F533E70AB66}" type="pres">
      <dgm:prSet presAssocID="{FACA6C0F-B300-45C3-B5C9-5146AA86BCCA}" presName="container" presStyleCnt="0">
        <dgm:presLayoutVars>
          <dgm:dir/>
          <dgm:resizeHandles val="exact"/>
        </dgm:presLayoutVars>
      </dgm:prSet>
      <dgm:spPr/>
    </dgm:pt>
    <dgm:pt modelId="{12F70BD0-0BA5-4D98-AF1D-FAC917C4921D}" type="pres">
      <dgm:prSet presAssocID="{2A68DF6B-0AEA-4FBA-8F58-90A53A3D1EE1}" presName="compNode" presStyleCnt="0"/>
      <dgm:spPr/>
    </dgm:pt>
    <dgm:pt modelId="{4992E25B-6818-46FB-B47C-5E01788DBAAD}" type="pres">
      <dgm:prSet presAssocID="{2A68DF6B-0AEA-4FBA-8F58-90A53A3D1EE1}" presName="iconBgRect" presStyleLbl="bgShp" presStyleIdx="0" presStyleCnt="6"/>
      <dgm:spPr/>
    </dgm:pt>
    <dgm:pt modelId="{F60174DC-95B0-4370-B5F1-A7C0E0D443E5}" type="pres">
      <dgm:prSet presAssocID="{2A68DF6B-0AEA-4FBA-8F58-90A53A3D1EE1}"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ocesador"/>
        </a:ext>
      </dgm:extLst>
    </dgm:pt>
    <dgm:pt modelId="{1B20B1DB-E5AB-4AB1-86B6-D519676275A0}" type="pres">
      <dgm:prSet presAssocID="{2A68DF6B-0AEA-4FBA-8F58-90A53A3D1EE1}" presName="spaceRect" presStyleCnt="0"/>
      <dgm:spPr/>
    </dgm:pt>
    <dgm:pt modelId="{675EE1C5-BAA1-488A-BF1A-B3430E8E6CDB}" type="pres">
      <dgm:prSet presAssocID="{2A68DF6B-0AEA-4FBA-8F58-90A53A3D1EE1}" presName="textRect" presStyleLbl="revTx" presStyleIdx="0" presStyleCnt="6">
        <dgm:presLayoutVars>
          <dgm:chMax val="1"/>
          <dgm:chPref val="1"/>
        </dgm:presLayoutVars>
      </dgm:prSet>
      <dgm:spPr/>
    </dgm:pt>
    <dgm:pt modelId="{472F7880-BBF7-4B9B-A567-951C9209F3EF}" type="pres">
      <dgm:prSet presAssocID="{D7292BB0-075D-4758-A3B1-CD35684F00FD}" presName="sibTrans" presStyleLbl="sibTrans2D1" presStyleIdx="0" presStyleCnt="0"/>
      <dgm:spPr/>
    </dgm:pt>
    <dgm:pt modelId="{A8721457-C42D-4DC9-B224-467EE6929D24}" type="pres">
      <dgm:prSet presAssocID="{43031096-1B38-4AB2-877B-83D054EEFBBF}" presName="compNode" presStyleCnt="0"/>
      <dgm:spPr/>
    </dgm:pt>
    <dgm:pt modelId="{704CD1B5-7B75-43B6-BBC8-C7AEE582C46E}" type="pres">
      <dgm:prSet presAssocID="{43031096-1B38-4AB2-877B-83D054EEFBBF}" presName="iconBgRect" presStyleLbl="bgShp" presStyleIdx="1" presStyleCnt="6"/>
      <dgm:spPr/>
    </dgm:pt>
    <dgm:pt modelId="{4752EB69-051A-4393-BF07-C7C3D01519FA}" type="pres">
      <dgm:prSet presAssocID="{43031096-1B38-4AB2-877B-83D054EEFBBF}"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ampana"/>
        </a:ext>
      </dgm:extLst>
    </dgm:pt>
    <dgm:pt modelId="{7CFCFF88-A037-4A81-B12D-E1A91A260C90}" type="pres">
      <dgm:prSet presAssocID="{43031096-1B38-4AB2-877B-83D054EEFBBF}" presName="spaceRect" presStyleCnt="0"/>
      <dgm:spPr/>
    </dgm:pt>
    <dgm:pt modelId="{80A2A18E-FBF6-42D8-952D-4C3E2DB6F6A9}" type="pres">
      <dgm:prSet presAssocID="{43031096-1B38-4AB2-877B-83D054EEFBBF}" presName="textRect" presStyleLbl="revTx" presStyleIdx="1" presStyleCnt="6">
        <dgm:presLayoutVars>
          <dgm:chMax val="1"/>
          <dgm:chPref val="1"/>
        </dgm:presLayoutVars>
      </dgm:prSet>
      <dgm:spPr/>
    </dgm:pt>
    <dgm:pt modelId="{44983335-026A-4DC4-8817-30A52E9D1C1F}" type="pres">
      <dgm:prSet presAssocID="{48387619-0F70-4D0A-BE51-EE8B6F34CBFF}" presName="sibTrans" presStyleLbl="sibTrans2D1" presStyleIdx="0" presStyleCnt="0"/>
      <dgm:spPr/>
    </dgm:pt>
    <dgm:pt modelId="{67C916DB-1848-4F8A-94BC-1F2AEDCE7DE3}" type="pres">
      <dgm:prSet presAssocID="{F2921E81-F2D1-4D1C-8286-561269027F5A}" presName="compNode" presStyleCnt="0"/>
      <dgm:spPr/>
    </dgm:pt>
    <dgm:pt modelId="{2404543D-795B-4E92-9EC4-B71C28F44937}" type="pres">
      <dgm:prSet presAssocID="{F2921E81-F2D1-4D1C-8286-561269027F5A}" presName="iconBgRect" presStyleLbl="bgShp" presStyleIdx="2" presStyleCnt="6"/>
      <dgm:spPr/>
    </dgm:pt>
    <dgm:pt modelId="{8F075B46-4A19-4151-A425-806BF4E97CAE}" type="pres">
      <dgm:prSet presAssocID="{F2921E81-F2D1-4D1C-8286-561269027F5A}"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Farm scene"/>
        </a:ext>
      </dgm:extLst>
    </dgm:pt>
    <dgm:pt modelId="{1EB89BE7-2BCE-4402-AAD2-397456B46DFE}" type="pres">
      <dgm:prSet presAssocID="{F2921E81-F2D1-4D1C-8286-561269027F5A}" presName="spaceRect" presStyleCnt="0"/>
      <dgm:spPr/>
    </dgm:pt>
    <dgm:pt modelId="{75920D47-F998-466F-A68B-537CB64C056A}" type="pres">
      <dgm:prSet presAssocID="{F2921E81-F2D1-4D1C-8286-561269027F5A}" presName="textRect" presStyleLbl="revTx" presStyleIdx="2" presStyleCnt="6">
        <dgm:presLayoutVars>
          <dgm:chMax val="1"/>
          <dgm:chPref val="1"/>
        </dgm:presLayoutVars>
      </dgm:prSet>
      <dgm:spPr/>
    </dgm:pt>
    <dgm:pt modelId="{071C84E9-42DC-405E-8A95-9377FA61A33B}" type="pres">
      <dgm:prSet presAssocID="{00174A9A-6C08-4D17-80A3-ECC35A91480D}" presName="sibTrans" presStyleLbl="sibTrans2D1" presStyleIdx="0" presStyleCnt="0"/>
      <dgm:spPr/>
    </dgm:pt>
    <dgm:pt modelId="{8C850B43-0F42-4DA1-AE39-5129B3BB4654}" type="pres">
      <dgm:prSet presAssocID="{62078B22-534A-47ED-92B1-50ECE56D7547}" presName="compNode" presStyleCnt="0"/>
      <dgm:spPr/>
    </dgm:pt>
    <dgm:pt modelId="{B501AE94-8F74-4B88-A05B-A2BA863582FF}" type="pres">
      <dgm:prSet presAssocID="{62078B22-534A-47ED-92B1-50ECE56D7547}" presName="iconBgRect" presStyleLbl="bgShp" presStyleIdx="3" presStyleCnt="6"/>
      <dgm:spPr/>
    </dgm:pt>
    <dgm:pt modelId="{09569A33-6B55-4082-8A92-47E5C899580D}" type="pres">
      <dgm:prSet presAssocID="{62078B22-534A-47ED-92B1-50ECE56D7547}"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arca de verificación"/>
        </a:ext>
      </dgm:extLst>
    </dgm:pt>
    <dgm:pt modelId="{346CCEB0-98BC-44AD-B938-6203F05D664A}" type="pres">
      <dgm:prSet presAssocID="{62078B22-534A-47ED-92B1-50ECE56D7547}" presName="spaceRect" presStyleCnt="0"/>
      <dgm:spPr/>
    </dgm:pt>
    <dgm:pt modelId="{F40877A1-7270-4F67-9FC3-1B3649B03FB5}" type="pres">
      <dgm:prSet presAssocID="{62078B22-534A-47ED-92B1-50ECE56D7547}" presName="textRect" presStyleLbl="revTx" presStyleIdx="3" presStyleCnt="6">
        <dgm:presLayoutVars>
          <dgm:chMax val="1"/>
          <dgm:chPref val="1"/>
        </dgm:presLayoutVars>
      </dgm:prSet>
      <dgm:spPr/>
    </dgm:pt>
    <dgm:pt modelId="{67C63EFC-9E61-408D-8F49-9EAD8B9441C3}" type="pres">
      <dgm:prSet presAssocID="{20BDAF7D-DBE7-4772-8E0A-73ACE4F8BCF2}" presName="sibTrans" presStyleLbl="sibTrans2D1" presStyleIdx="0" presStyleCnt="0"/>
      <dgm:spPr/>
    </dgm:pt>
    <dgm:pt modelId="{DC29271B-EDBD-4E1C-A1A2-1B593FA9AEA7}" type="pres">
      <dgm:prSet presAssocID="{6CF9072B-B935-4EC7-B5FE-A984A3C76C4C}" presName="compNode" presStyleCnt="0"/>
      <dgm:spPr/>
    </dgm:pt>
    <dgm:pt modelId="{F72C162B-2304-417B-8312-1E59DA9B68EB}" type="pres">
      <dgm:prSet presAssocID="{6CF9072B-B935-4EC7-B5FE-A984A3C76C4C}" presName="iconBgRect" presStyleLbl="bgShp" presStyleIdx="4" presStyleCnt="6"/>
      <dgm:spPr/>
    </dgm:pt>
    <dgm:pt modelId="{FF702FE4-B52F-45E6-A379-AB473C7696A8}" type="pres">
      <dgm:prSet presAssocID="{6CF9072B-B935-4EC7-B5FE-A984A3C76C4C}" presName="iconRect" presStyleLbl="node1" presStyleIdx="4" presStyleCnt="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Matemáticas con relleno sólido"/>
        </a:ext>
      </dgm:extLst>
    </dgm:pt>
    <dgm:pt modelId="{B04EAC45-612A-4A1C-893F-8CDFE18133B9}" type="pres">
      <dgm:prSet presAssocID="{6CF9072B-B935-4EC7-B5FE-A984A3C76C4C}" presName="spaceRect" presStyleCnt="0"/>
      <dgm:spPr/>
    </dgm:pt>
    <dgm:pt modelId="{6C3E0C66-E057-42AD-82CA-76B02EFF0058}" type="pres">
      <dgm:prSet presAssocID="{6CF9072B-B935-4EC7-B5FE-A984A3C76C4C}" presName="textRect" presStyleLbl="revTx" presStyleIdx="4" presStyleCnt="6">
        <dgm:presLayoutVars>
          <dgm:chMax val="1"/>
          <dgm:chPref val="1"/>
        </dgm:presLayoutVars>
      </dgm:prSet>
      <dgm:spPr/>
    </dgm:pt>
    <dgm:pt modelId="{99A0505C-ABC6-46B5-BCF4-95C9C8114816}" type="pres">
      <dgm:prSet presAssocID="{B62FD006-0B6A-4459-9FDC-D1900FF71862}" presName="sibTrans" presStyleLbl="sibTrans2D1" presStyleIdx="0" presStyleCnt="0"/>
      <dgm:spPr/>
    </dgm:pt>
    <dgm:pt modelId="{D4ADC7D8-100E-4CC8-9A31-F456AC2612EC}" type="pres">
      <dgm:prSet presAssocID="{CCAB8A8E-C39C-4C30-B415-8430EFDEA958}" presName="compNode" presStyleCnt="0"/>
      <dgm:spPr/>
    </dgm:pt>
    <dgm:pt modelId="{FADC34F8-1E6B-4FC6-8CDD-7EB750B4E5DD}" type="pres">
      <dgm:prSet presAssocID="{CCAB8A8E-C39C-4C30-B415-8430EFDEA958}" presName="iconBgRect" presStyleLbl="bgShp" presStyleIdx="5" presStyleCnt="6"/>
      <dgm:spPr/>
    </dgm:pt>
    <dgm:pt modelId="{77337D3D-8D72-4CB3-8E72-FC20590D9445}" type="pres">
      <dgm:prSet presAssocID="{CCAB8A8E-C39C-4C30-B415-8430EFDEA958}" presName="iconRect" presStyleLbl="node1" presStyleIdx="5" presStyleCnt="6"/>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Paneles solares con relleno sólido"/>
        </a:ext>
      </dgm:extLst>
    </dgm:pt>
    <dgm:pt modelId="{387C217A-BCB9-4FC4-8F61-A9E38D0D2C59}" type="pres">
      <dgm:prSet presAssocID="{CCAB8A8E-C39C-4C30-B415-8430EFDEA958}" presName="spaceRect" presStyleCnt="0"/>
      <dgm:spPr/>
    </dgm:pt>
    <dgm:pt modelId="{FF1E885F-9851-40B2-940F-6CCCFEA8C20B}" type="pres">
      <dgm:prSet presAssocID="{CCAB8A8E-C39C-4C30-B415-8430EFDEA958}" presName="textRect" presStyleLbl="revTx" presStyleIdx="5" presStyleCnt="6">
        <dgm:presLayoutVars>
          <dgm:chMax val="1"/>
          <dgm:chPref val="1"/>
        </dgm:presLayoutVars>
      </dgm:prSet>
      <dgm:spPr/>
    </dgm:pt>
  </dgm:ptLst>
  <dgm:cxnLst>
    <dgm:cxn modelId="{732E3003-A00F-48FC-AD4C-393E3053001E}" type="presOf" srcId="{6CF9072B-B935-4EC7-B5FE-A984A3C76C4C}" destId="{6C3E0C66-E057-42AD-82CA-76B02EFF0058}" srcOrd="0" destOrd="0" presId="urn:microsoft.com/office/officeart/2018/2/layout/IconCircleList"/>
    <dgm:cxn modelId="{BF21E705-A67A-4F7B-B3CD-750ECF04C3FA}" type="presOf" srcId="{62078B22-534A-47ED-92B1-50ECE56D7547}" destId="{F40877A1-7270-4F67-9FC3-1B3649B03FB5}" srcOrd="0" destOrd="0" presId="urn:microsoft.com/office/officeart/2018/2/layout/IconCircleList"/>
    <dgm:cxn modelId="{F718120E-19C7-4E3A-A59A-898C90BCFC91}" type="presOf" srcId="{48387619-0F70-4D0A-BE51-EE8B6F34CBFF}" destId="{44983335-026A-4DC4-8817-30A52E9D1C1F}" srcOrd="0" destOrd="0" presId="urn:microsoft.com/office/officeart/2018/2/layout/IconCircleList"/>
    <dgm:cxn modelId="{14E39B1E-9146-4D54-8F96-A97F04E84EFD}" srcId="{FACA6C0F-B300-45C3-B5C9-5146AA86BCCA}" destId="{43031096-1B38-4AB2-877B-83D054EEFBBF}" srcOrd="1" destOrd="0" parTransId="{021C89C3-6332-4FBD-A6C2-2F750E662754}" sibTransId="{48387619-0F70-4D0A-BE51-EE8B6F34CBFF}"/>
    <dgm:cxn modelId="{56732626-92F5-45AF-8A9E-1B34E0DD29FF}" type="presOf" srcId="{43031096-1B38-4AB2-877B-83D054EEFBBF}" destId="{80A2A18E-FBF6-42D8-952D-4C3E2DB6F6A9}" srcOrd="0" destOrd="0" presId="urn:microsoft.com/office/officeart/2018/2/layout/IconCircleList"/>
    <dgm:cxn modelId="{5C92D938-FA69-4713-A2F4-48071B2D2F46}" type="presOf" srcId="{F2921E81-F2D1-4D1C-8286-561269027F5A}" destId="{75920D47-F998-466F-A68B-537CB64C056A}" srcOrd="0" destOrd="0" presId="urn:microsoft.com/office/officeart/2018/2/layout/IconCircleList"/>
    <dgm:cxn modelId="{CD5B7A40-1DA7-4C3F-B2A0-C363DBEACCFB}" type="presOf" srcId="{00174A9A-6C08-4D17-80A3-ECC35A91480D}" destId="{071C84E9-42DC-405E-8A95-9377FA61A33B}" srcOrd="0" destOrd="0" presId="urn:microsoft.com/office/officeart/2018/2/layout/IconCircleList"/>
    <dgm:cxn modelId="{4FC5226D-4489-4C0A-A51C-0470C246DE41}" type="presOf" srcId="{CCAB8A8E-C39C-4C30-B415-8430EFDEA958}" destId="{FF1E885F-9851-40B2-940F-6CCCFEA8C20B}" srcOrd="0" destOrd="0" presId="urn:microsoft.com/office/officeart/2018/2/layout/IconCircleList"/>
    <dgm:cxn modelId="{34CB4470-F741-4E5A-B7DF-8946ADB447DF}" type="presOf" srcId="{20BDAF7D-DBE7-4772-8E0A-73ACE4F8BCF2}" destId="{67C63EFC-9E61-408D-8F49-9EAD8B9441C3}" srcOrd="0" destOrd="0" presId="urn:microsoft.com/office/officeart/2018/2/layout/IconCircleList"/>
    <dgm:cxn modelId="{8405C472-E403-4A50-ACD4-C083C16DC848}" type="presOf" srcId="{B62FD006-0B6A-4459-9FDC-D1900FF71862}" destId="{99A0505C-ABC6-46B5-BCF4-95C9C8114816}" srcOrd="0" destOrd="0" presId="urn:microsoft.com/office/officeart/2018/2/layout/IconCircleList"/>
    <dgm:cxn modelId="{4A1B9A59-BC58-4799-B9E3-95825AE28B14}" srcId="{FACA6C0F-B300-45C3-B5C9-5146AA86BCCA}" destId="{CCAB8A8E-C39C-4C30-B415-8430EFDEA958}" srcOrd="5" destOrd="0" parTransId="{E66944B6-23A4-42F4-9754-1715A3CE4A71}" sibTransId="{719E9DEE-AB76-482B-8EC2-60B1755D3A42}"/>
    <dgm:cxn modelId="{FF3FB08E-AA78-4188-A5B4-71571D811B8A}" srcId="{FACA6C0F-B300-45C3-B5C9-5146AA86BCCA}" destId="{F2921E81-F2D1-4D1C-8286-561269027F5A}" srcOrd="2" destOrd="0" parTransId="{2195BBE4-04CD-40C6-9EEC-B6FA81AEDD03}" sibTransId="{00174A9A-6C08-4D17-80A3-ECC35A91480D}"/>
    <dgm:cxn modelId="{C8AC919D-D720-4F50-9220-96C8C980B179}" srcId="{FACA6C0F-B300-45C3-B5C9-5146AA86BCCA}" destId="{6CF9072B-B935-4EC7-B5FE-A984A3C76C4C}" srcOrd="4" destOrd="0" parTransId="{3E82E59E-2AA5-4B05-A711-CC8C13E5974D}" sibTransId="{B62FD006-0B6A-4459-9FDC-D1900FF71862}"/>
    <dgm:cxn modelId="{BE3369B6-5257-4B0A-BAE7-519B810F795F}" type="presOf" srcId="{D7292BB0-075D-4758-A3B1-CD35684F00FD}" destId="{472F7880-BBF7-4B9B-A567-951C9209F3EF}" srcOrd="0" destOrd="0" presId="urn:microsoft.com/office/officeart/2018/2/layout/IconCircleList"/>
    <dgm:cxn modelId="{D65613BB-A802-470B-AC51-44A3B49F18E6}" srcId="{FACA6C0F-B300-45C3-B5C9-5146AA86BCCA}" destId="{62078B22-534A-47ED-92B1-50ECE56D7547}" srcOrd="3" destOrd="0" parTransId="{731F7A50-6618-4A6D-9560-606EC562990B}" sibTransId="{20BDAF7D-DBE7-4772-8E0A-73ACE4F8BCF2}"/>
    <dgm:cxn modelId="{42935BBD-D2A6-4635-AD44-373517AA1137}" type="presOf" srcId="{2A68DF6B-0AEA-4FBA-8F58-90A53A3D1EE1}" destId="{675EE1C5-BAA1-488A-BF1A-B3430E8E6CDB}" srcOrd="0" destOrd="0" presId="urn:microsoft.com/office/officeart/2018/2/layout/IconCircleList"/>
    <dgm:cxn modelId="{D1F994CB-7644-408E-B378-39592F78FBFC}" type="presOf" srcId="{FACA6C0F-B300-45C3-B5C9-5146AA86BCCA}" destId="{5F4A7A68-437D-42E7-AF15-65B24C5ABE50}" srcOrd="0" destOrd="0" presId="urn:microsoft.com/office/officeart/2018/2/layout/IconCircleList"/>
    <dgm:cxn modelId="{C4C6D8EB-812A-4204-B81F-4D12CBD19EF1}" srcId="{FACA6C0F-B300-45C3-B5C9-5146AA86BCCA}" destId="{2A68DF6B-0AEA-4FBA-8F58-90A53A3D1EE1}" srcOrd="0" destOrd="0" parTransId="{EFB903AA-ED27-4E00-A8DB-696A7A3039F9}" sibTransId="{D7292BB0-075D-4758-A3B1-CD35684F00FD}"/>
    <dgm:cxn modelId="{D098B37D-D5C1-434D-970B-FA102F0D6182}" type="presParOf" srcId="{5F4A7A68-437D-42E7-AF15-65B24C5ABE50}" destId="{C14EAE8A-EE61-464D-AFD0-1F533E70AB66}" srcOrd="0" destOrd="0" presId="urn:microsoft.com/office/officeart/2018/2/layout/IconCircleList"/>
    <dgm:cxn modelId="{1AA4B4B2-61D3-4EE7-9058-95BD908D91C7}" type="presParOf" srcId="{C14EAE8A-EE61-464D-AFD0-1F533E70AB66}" destId="{12F70BD0-0BA5-4D98-AF1D-FAC917C4921D}" srcOrd="0" destOrd="0" presId="urn:microsoft.com/office/officeart/2018/2/layout/IconCircleList"/>
    <dgm:cxn modelId="{CD66C588-1255-47E4-A6F5-3EE7BB5E3087}" type="presParOf" srcId="{12F70BD0-0BA5-4D98-AF1D-FAC917C4921D}" destId="{4992E25B-6818-46FB-B47C-5E01788DBAAD}" srcOrd="0" destOrd="0" presId="urn:microsoft.com/office/officeart/2018/2/layout/IconCircleList"/>
    <dgm:cxn modelId="{7D239BCB-DEE1-444F-9792-81C1D46803D4}" type="presParOf" srcId="{12F70BD0-0BA5-4D98-AF1D-FAC917C4921D}" destId="{F60174DC-95B0-4370-B5F1-A7C0E0D443E5}" srcOrd="1" destOrd="0" presId="urn:microsoft.com/office/officeart/2018/2/layout/IconCircleList"/>
    <dgm:cxn modelId="{5B7B993F-FE08-4583-BEA9-1BFDA835E266}" type="presParOf" srcId="{12F70BD0-0BA5-4D98-AF1D-FAC917C4921D}" destId="{1B20B1DB-E5AB-4AB1-86B6-D519676275A0}" srcOrd="2" destOrd="0" presId="urn:microsoft.com/office/officeart/2018/2/layout/IconCircleList"/>
    <dgm:cxn modelId="{6A05E8E1-375C-4CB2-80C3-3A98FA97DA06}" type="presParOf" srcId="{12F70BD0-0BA5-4D98-AF1D-FAC917C4921D}" destId="{675EE1C5-BAA1-488A-BF1A-B3430E8E6CDB}" srcOrd="3" destOrd="0" presId="urn:microsoft.com/office/officeart/2018/2/layout/IconCircleList"/>
    <dgm:cxn modelId="{CA240AD3-B0A2-4C62-8990-18FE579D75D5}" type="presParOf" srcId="{C14EAE8A-EE61-464D-AFD0-1F533E70AB66}" destId="{472F7880-BBF7-4B9B-A567-951C9209F3EF}" srcOrd="1" destOrd="0" presId="urn:microsoft.com/office/officeart/2018/2/layout/IconCircleList"/>
    <dgm:cxn modelId="{C1DF48F4-1266-4392-B093-B39AEBB1D98F}" type="presParOf" srcId="{C14EAE8A-EE61-464D-AFD0-1F533E70AB66}" destId="{A8721457-C42D-4DC9-B224-467EE6929D24}" srcOrd="2" destOrd="0" presId="urn:microsoft.com/office/officeart/2018/2/layout/IconCircleList"/>
    <dgm:cxn modelId="{8B154F76-BFBB-4BD1-9996-333B2BC7D3B1}" type="presParOf" srcId="{A8721457-C42D-4DC9-B224-467EE6929D24}" destId="{704CD1B5-7B75-43B6-BBC8-C7AEE582C46E}" srcOrd="0" destOrd="0" presId="urn:microsoft.com/office/officeart/2018/2/layout/IconCircleList"/>
    <dgm:cxn modelId="{2C988D39-EF77-4F4B-9E33-D622BDAD0AA0}" type="presParOf" srcId="{A8721457-C42D-4DC9-B224-467EE6929D24}" destId="{4752EB69-051A-4393-BF07-C7C3D01519FA}" srcOrd="1" destOrd="0" presId="urn:microsoft.com/office/officeart/2018/2/layout/IconCircleList"/>
    <dgm:cxn modelId="{68C579F0-20F8-43B1-849B-34C5EF9EA72E}" type="presParOf" srcId="{A8721457-C42D-4DC9-B224-467EE6929D24}" destId="{7CFCFF88-A037-4A81-B12D-E1A91A260C90}" srcOrd="2" destOrd="0" presId="urn:microsoft.com/office/officeart/2018/2/layout/IconCircleList"/>
    <dgm:cxn modelId="{93EFB0E6-4A80-4291-B951-E3773B848701}" type="presParOf" srcId="{A8721457-C42D-4DC9-B224-467EE6929D24}" destId="{80A2A18E-FBF6-42D8-952D-4C3E2DB6F6A9}" srcOrd="3" destOrd="0" presId="urn:microsoft.com/office/officeart/2018/2/layout/IconCircleList"/>
    <dgm:cxn modelId="{4FAE4EF0-61E8-419D-9571-7D32F0FE8E75}" type="presParOf" srcId="{C14EAE8A-EE61-464D-AFD0-1F533E70AB66}" destId="{44983335-026A-4DC4-8817-30A52E9D1C1F}" srcOrd="3" destOrd="0" presId="urn:microsoft.com/office/officeart/2018/2/layout/IconCircleList"/>
    <dgm:cxn modelId="{EB72C2C6-5971-4FD3-BB31-97229C505BD5}" type="presParOf" srcId="{C14EAE8A-EE61-464D-AFD0-1F533E70AB66}" destId="{67C916DB-1848-4F8A-94BC-1F2AEDCE7DE3}" srcOrd="4" destOrd="0" presId="urn:microsoft.com/office/officeart/2018/2/layout/IconCircleList"/>
    <dgm:cxn modelId="{AE36524A-AD7B-4431-9544-66DE9C1E1A1D}" type="presParOf" srcId="{67C916DB-1848-4F8A-94BC-1F2AEDCE7DE3}" destId="{2404543D-795B-4E92-9EC4-B71C28F44937}" srcOrd="0" destOrd="0" presId="urn:microsoft.com/office/officeart/2018/2/layout/IconCircleList"/>
    <dgm:cxn modelId="{A1189092-0143-4B47-9B66-B506B7056F30}" type="presParOf" srcId="{67C916DB-1848-4F8A-94BC-1F2AEDCE7DE3}" destId="{8F075B46-4A19-4151-A425-806BF4E97CAE}" srcOrd="1" destOrd="0" presId="urn:microsoft.com/office/officeart/2018/2/layout/IconCircleList"/>
    <dgm:cxn modelId="{A1AF26E6-D719-4699-A74D-6D3D5D19CFAA}" type="presParOf" srcId="{67C916DB-1848-4F8A-94BC-1F2AEDCE7DE3}" destId="{1EB89BE7-2BCE-4402-AAD2-397456B46DFE}" srcOrd="2" destOrd="0" presId="urn:microsoft.com/office/officeart/2018/2/layout/IconCircleList"/>
    <dgm:cxn modelId="{2D3150E6-C50A-4CFE-B8ED-FE5DE240BF68}" type="presParOf" srcId="{67C916DB-1848-4F8A-94BC-1F2AEDCE7DE3}" destId="{75920D47-F998-466F-A68B-537CB64C056A}" srcOrd="3" destOrd="0" presId="urn:microsoft.com/office/officeart/2018/2/layout/IconCircleList"/>
    <dgm:cxn modelId="{5237247D-6D1C-4133-BD1E-A4F3B4AACC48}" type="presParOf" srcId="{C14EAE8A-EE61-464D-AFD0-1F533E70AB66}" destId="{071C84E9-42DC-405E-8A95-9377FA61A33B}" srcOrd="5" destOrd="0" presId="urn:microsoft.com/office/officeart/2018/2/layout/IconCircleList"/>
    <dgm:cxn modelId="{86185C63-6C5B-4036-B7D6-C19B9EC74EE3}" type="presParOf" srcId="{C14EAE8A-EE61-464D-AFD0-1F533E70AB66}" destId="{8C850B43-0F42-4DA1-AE39-5129B3BB4654}" srcOrd="6" destOrd="0" presId="urn:microsoft.com/office/officeart/2018/2/layout/IconCircleList"/>
    <dgm:cxn modelId="{A8B6E4F3-7E5F-4D1B-993E-13ADC4082EC6}" type="presParOf" srcId="{8C850B43-0F42-4DA1-AE39-5129B3BB4654}" destId="{B501AE94-8F74-4B88-A05B-A2BA863582FF}" srcOrd="0" destOrd="0" presId="urn:microsoft.com/office/officeart/2018/2/layout/IconCircleList"/>
    <dgm:cxn modelId="{1C775B52-7681-4CFB-B17A-0D3809305F0D}" type="presParOf" srcId="{8C850B43-0F42-4DA1-AE39-5129B3BB4654}" destId="{09569A33-6B55-4082-8A92-47E5C899580D}" srcOrd="1" destOrd="0" presId="urn:microsoft.com/office/officeart/2018/2/layout/IconCircleList"/>
    <dgm:cxn modelId="{058881B8-743D-4D78-96F7-FD38803E7C2E}" type="presParOf" srcId="{8C850B43-0F42-4DA1-AE39-5129B3BB4654}" destId="{346CCEB0-98BC-44AD-B938-6203F05D664A}" srcOrd="2" destOrd="0" presId="urn:microsoft.com/office/officeart/2018/2/layout/IconCircleList"/>
    <dgm:cxn modelId="{3B8A0750-F31F-4053-827D-551CE884BBFD}" type="presParOf" srcId="{8C850B43-0F42-4DA1-AE39-5129B3BB4654}" destId="{F40877A1-7270-4F67-9FC3-1B3649B03FB5}" srcOrd="3" destOrd="0" presId="urn:microsoft.com/office/officeart/2018/2/layout/IconCircleList"/>
    <dgm:cxn modelId="{2EDA6712-3F73-42FF-9FF1-439AD449EE2B}" type="presParOf" srcId="{C14EAE8A-EE61-464D-AFD0-1F533E70AB66}" destId="{67C63EFC-9E61-408D-8F49-9EAD8B9441C3}" srcOrd="7" destOrd="0" presId="urn:microsoft.com/office/officeart/2018/2/layout/IconCircleList"/>
    <dgm:cxn modelId="{64172F84-348B-4CDA-BD23-B7EDF633140A}" type="presParOf" srcId="{C14EAE8A-EE61-464D-AFD0-1F533E70AB66}" destId="{DC29271B-EDBD-4E1C-A1A2-1B593FA9AEA7}" srcOrd="8" destOrd="0" presId="urn:microsoft.com/office/officeart/2018/2/layout/IconCircleList"/>
    <dgm:cxn modelId="{53010758-ABC7-4BBF-B83C-8313AAED7231}" type="presParOf" srcId="{DC29271B-EDBD-4E1C-A1A2-1B593FA9AEA7}" destId="{F72C162B-2304-417B-8312-1E59DA9B68EB}" srcOrd="0" destOrd="0" presId="urn:microsoft.com/office/officeart/2018/2/layout/IconCircleList"/>
    <dgm:cxn modelId="{BDFCE0F8-74C2-4214-9ABF-580FF3A1AC43}" type="presParOf" srcId="{DC29271B-EDBD-4E1C-A1A2-1B593FA9AEA7}" destId="{FF702FE4-B52F-45E6-A379-AB473C7696A8}" srcOrd="1" destOrd="0" presId="urn:microsoft.com/office/officeart/2018/2/layout/IconCircleList"/>
    <dgm:cxn modelId="{E8B2B963-9B3F-464E-ABE8-428F27087755}" type="presParOf" srcId="{DC29271B-EDBD-4E1C-A1A2-1B593FA9AEA7}" destId="{B04EAC45-612A-4A1C-893F-8CDFE18133B9}" srcOrd="2" destOrd="0" presId="urn:microsoft.com/office/officeart/2018/2/layout/IconCircleList"/>
    <dgm:cxn modelId="{863EC64A-3966-4A26-8EF3-D70CA2FC4762}" type="presParOf" srcId="{DC29271B-EDBD-4E1C-A1A2-1B593FA9AEA7}" destId="{6C3E0C66-E057-42AD-82CA-76B02EFF0058}" srcOrd="3" destOrd="0" presId="urn:microsoft.com/office/officeart/2018/2/layout/IconCircleList"/>
    <dgm:cxn modelId="{D5856B65-42E8-4089-BD67-61D78ED35ACE}" type="presParOf" srcId="{C14EAE8A-EE61-464D-AFD0-1F533E70AB66}" destId="{99A0505C-ABC6-46B5-BCF4-95C9C8114816}" srcOrd="9" destOrd="0" presId="urn:microsoft.com/office/officeart/2018/2/layout/IconCircleList"/>
    <dgm:cxn modelId="{F6B29728-7542-4777-B0A3-3A07590001A1}" type="presParOf" srcId="{C14EAE8A-EE61-464D-AFD0-1F533E70AB66}" destId="{D4ADC7D8-100E-4CC8-9A31-F456AC2612EC}" srcOrd="10" destOrd="0" presId="urn:microsoft.com/office/officeart/2018/2/layout/IconCircleList"/>
    <dgm:cxn modelId="{4AE20F0D-868A-4EC3-8662-24206734A0AC}" type="presParOf" srcId="{D4ADC7D8-100E-4CC8-9A31-F456AC2612EC}" destId="{FADC34F8-1E6B-4FC6-8CDD-7EB750B4E5DD}" srcOrd="0" destOrd="0" presId="urn:microsoft.com/office/officeart/2018/2/layout/IconCircleList"/>
    <dgm:cxn modelId="{F5FC3CC6-8AF3-4B34-8126-F28101638FFC}" type="presParOf" srcId="{D4ADC7D8-100E-4CC8-9A31-F456AC2612EC}" destId="{77337D3D-8D72-4CB3-8E72-FC20590D9445}" srcOrd="1" destOrd="0" presId="urn:microsoft.com/office/officeart/2018/2/layout/IconCircleList"/>
    <dgm:cxn modelId="{801E7D5B-9EE5-418A-B6AE-57699ABA6C06}" type="presParOf" srcId="{D4ADC7D8-100E-4CC8-9A31-F456AC2612EC}" destId="{387C217A-BCB9-4FC4-8F61-A9E38D0D2C59}" srcOrd="2" destOrd="0" presId="urn:microsoft.com/office/officeart/2018/2/layout/IconCircleList"/>
    <dgm:cxn modelId="{CC07576E-8E19-4A92-8E4F-FBC521503D47}" type="presParOf" srcId="{D4ADC7D8-100E-4CC8-9A31-F456AC2612EC}" destId="{FF1E885F-9851-40B2-940F-6CCCFEA8C20B}" srcOrd="3" destOrd="0" presId="urn:microsoft.com/office/officeart/2018/2/layout/IconCircle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AF552E-4142-479A-846A-554E8BB95776}" type="doc">
      <dgm:prSet loTypeId="urn:microsoft.com/office/officeart/2005/8/layout/vList4" loCatId="list" qsTypeId="urn:microsoft.com/office/officeart/2005/8/quickstyle/simple1" qsCatId="simple" csTypeId="urn:microsoft.com/office/officeart/2005/8/colors/accent6_2" csCatId="accent6" phldr="1"/>
      <dgm:spPr/>
      <dgm:t>
        <a:bodyPr/>
        <a:lstStyle/>
        <a:p>
          <a:endParaRPr lang="en-GB"/>
        </a:p>
      </dgm:t>
    </dgm:pt>
    <dgm:pt modelId="{5F5F41FF-D509-498E-A094-2F05169DD476}">
      <dgm:prSet phldrT="[Texto]" phldr="0" custT="1"/>
      <dgm:spPr/>
      <dgm:t>
        <a:bodyPr/>
        <a:lstStyle/>
        <a:p>
          <a:r>
            <a:rPr lang="es-ES" sz="1600" dirty="0"/>
            <a:t>Fase Inicial</a:t>
          </a:r>
          <a:endParaRPr lang="en-GB" sz="1600" dirty="0"/>
        </a:p>
      </dgm:t>
    </dgm:pt>
    <dgm:pt modelId="{7320EB6D-9492-4D12-A30F-DE7BE55818A6}" type="parTrans" cxnId="{920EEE22-1C53-4B30-AEE8-581C052FA73F}">
      <dgm:prSet/>
      <dgm:spPr/>
      <dgm:t>
        <a:bodyPr/>
        <a:lstStyle/>
        <a:p>
          <a:endParaRPr lang="en-GB" sz="1600"/>
        </a:p>
      </dgm:t>
    </dgm:pt>
    <dgm:pt modelId="{2E03EB15-2EC5-40CF-BE06-94EC19C5C6E2}" type="sibTrans" cxnId="{920EEE22-1C53-4B30-AEE8-581C052FA73F}">
      <dgm:prSet/>
      <dgm:spPr/>
      <dgm:t>
        <a:bodyPr/>
        <a:lstStyle/>
        <a:p>
          <a:endParaRPr lang="en-GB" sz="1600"/>
        </a:p>
      </dgm:t>
    </dgm:pt>
    <dgm:pt modelId="{0E8A7C8F-2373-4161-8896-DA46D117DC81}">
      <dgm:prSet phldrT="[Texto]" custT="1"/>
      <dgm:spPr/>
      <dgm:t>
        <a:bodyPr/>
        <a:lstStyle/>
        <a:p>
          <a:r>
            <a:rPr lang="es-ES" sz="1600" dirty="0"/>
            <a:t>Sistema de monitorización y medición actual en el piloto. Inventariado.</a:t>
          </a:r>
          <a:endParaRPr lang="en-GB" sz="1600" dirty="0"/>
        </a:p>
      </dgm:t>
    </dgm:pt>
    <dgm:pt modelId="{EB962505-FD64-4891-8BB6-60849C5C3F07}" type="parTrans" cxnId="{F46DD0D0-2AF6-4A6F-83E7-6CBE7D1AF146}">
      <dgm:prSet/>
      <dgm:spPr/>
      <dgm:t>
        <a:bodyPr/>
        <a:lstStyle/>
        <a:p>
          <a:endParaRPr lang="en-GB" sz="1600"/>
        </a:p>
      </dgm:t>
    </dgm:pt>
    <dgm:pt modelId="{90445238-E4B6-439A-810A-9DEFC3AD6403}" type="sibTrans" cxnId="{F46DD0D0-2AF6-4A6F-83E7-6CBE7D1AF146}">
      <dgm:prSet/>
      <dgm:spPr/>
      <dgm:t>
        <a:bodyPr/>
        <a:lstStyle/>
        <a:p>
          <a:endParaRPr lang="en-GB" sz="1600"/>
        </a:p>
      </dgm:t>
    </dgm:pt>
    <dgm:pt modelId="{EFC768EC-DEFE-4BD6-A7D5-DB01D36673F5}">
      <dgm:prSet phldrT="[Texto]" custT="1"/>
      <dgm:spPr/>
      <dgm:t>
        <a:bodyPr/>
        <a:lstStyle/>
        <a:p>
          <a:r>
            <a:rPr lang="es-ES" sz="1600" dirty="0"/>
            <a:t>Fase Análisis</a:t>
          </a:r>
          <a:endParaRPr lang="en-GB" sz="1600" dirty="0"/>
        </a:p>
      </dgm:t>
    </dgm:pt>
    <dgm:pt modelId="{A2252B6A-8DC5-4D97-B81E-D22338FF1369}" type="parTrans" cxnId="{704C3B41-3187-486B-A119-4D01C7CD90B0}">
      <dgm:prSet/>
      <dgm:spPr/>
      <dgm:t>
        <a:bodyPr/>
        <a:lstStyle/>
        <a:p>
          <a:endParaRPr lang="en-GB" sz="1600"/>
        </a:p>
      </dgm:t>
    </dgm:pt>
    <dgm:pt modelId="{C54335EF-EBE0-4384-99B9-B23690D76366}" type="sibTrans" cxnId="{704C3B41-3187-486B-A119-4D01C7CD90B0}">
      <dgm:prSet/>
      <dgm:spPr/>
      <dgm:t>
        <a:bodyPr/>
        <a:lstStyle/>
        <a:p>
          <a:endParaRPr lang="en-GB" sz="1600"/>
        </a:p>
      </dgm:t>
    </dgm:pt>
    <dgm:pt modelId="{DC2AA3FE-3DF9-4189-99AB-331D6BB882CD}">
      <dgm:prSet phldrT="[Texto]" custT="1"/>
      <dgm:spPr/>
      <dgm:t>
        <a:bodyPr/>
        <a:lstStyle/>
        <a:p>
          <a:r>
            <a:rPr lang="es-ES" sz="1600" dirty="0"/>
            <a:t>Estudio de las necesidades de mejora en la toma de datos, equipos y sensores necesarios. </a:t>
          </a:r>
          <a:endParaRPr lang="en-GB" sz="1600" dirty="0"/>
        </a:p>
      </dgm:t>
    </dgm:pt>
    <dgm:pt modelId="{C7618066-86E1-4197-996F-E103368093CA}" type="parTrans" cxnId="{2470BFFD-DE48-4859-BD25-E20D3EE6C55A}">
      <dgm:prSet/>
      <dgm:spPr/>
      <dgm:t>
        <a:bodyPr/>
        <a:lstStyle/>
        <a:p>
          <a:endParaRPr lang="en-GB" sz="1600"/>
        </a:p>
      </dgm:t>
    </dgm:pt>
    <dgm:pt modelId="{2E887D6C-9592-4886-9B7C-A70141760488}" type="sibTrans" cxnId="{2470BFFD-DE48-4859-BD25-E20D3EE6C55A}">
      <dgm:prSet/>
      <dgm:spPr/>
      <dgm:t>
        <a:bodyPr/>
        <a:lstStyle/>
        <a:p>
          <a:endParaRPr lang="en-GB" sz="1600"/>
        </a:p>
      </dgm:t>
    </dgm:pt>
    <dgm:pt modelId="{EC49FDF1-BAEE-46BB-85A7-36E2057C5221}">
      <dgm:prSet phldrT="[Texto]" phldr="0" custT="1"/>
      <dgm:spPr/>
      <dgm:t>
        <a:bodyPr/>
        <a:lstStyle/>
        <a:p>
          <a:r>
            <a:rPr lang="es-ES" sz="1600" dirty="0"/>
            <a:t>Fase Validación</a:t>
          </a:r>
          <a:endParaRPr lang="en-GB" sz="1600" dirty="0"/>
        </a:p>
      </dgm:t>
    </dgm:pt>
    <dgm:pt modelId="{131E410B-0E41-4D96-AA3B-00A19EB10FBE}" type="parTrans" cxnId="{7425EBC5-29E8-430D-AF71-E7AB2D48934E}">
      <dgm:prSet/>
      <dgm:spPr/>
      <dgm:t>
        <a:bodyPr/>
        <a:lstStyle/>
        <a:p>
          <a:endParaRPr lang="en-GB" sz="1600"/>
        </a:p>
      </dgm:t>
    </dgm:pt>
    <dgm:pt modelId="{59A96336-738F-41DC-B2D1-47C8CA58BE35}" type="sibTrans" cxnId="{7425EBC5-29E8-430D-AF71-E7AB2D48934E}">
      <dgm:prSet/>
      <dgm:spPr/>
      <dgm:t>
        <a:bodyPr/>
        <a:lstStyle/>
        <a:p>
          <a:endParaRPr lang="en-GB" sz="1600"/>
        </a:p>
      </dgm:t>
    </dgm:pt>
    <dgm:pt modelId="{146C92D3-7737-4B69-A0D2-476EE5764508}">
      <dgm:prSet phldrT="[Texto]" custT="1"/>
      <dgm:spPr/>
      <dgm:t>
        <a:bodyPr/>
        <a:lstStyle/>
        <a:p>
          <a:r>
            <a:rPr lang="es-ES" sz="1600" dirty="0"/>
            <a:t>Selección, instalación y puesta en marcha de los nuevos sensores, </a:t>
          </a:r>
          <a:r>
            <a:rPr lang="es-ES" sz="1600" noProof="0" dirty="0"/>
            <a:t>cumpliendo con las restricciones técnico-económicas.</a:t>
          </a:r>
          <a:endParaRPr lang="en-GB" sz="1600" dirty="0"/>
        </a:p>
      </dgm:t>
    </dgm:pt>
    <dgm:pt modelId="{4D916FAC-8573-424C-AB91-1ED7362855D9}" type="parTrans" cxnId="{C36C4CCE-D1E1-4ED1-A979-3C0DAC5A8CAE}">
      <dgm:prSet/>
      <dgm:spPr/>
      <dgm:t>
        <a:bodyPr/>
        <a:lstStyle/>
        <a:p>
          <a:endParaRPr lang="en-GB" sz="1600"/>
        </a:p>
      </dgm:t>
    </dgm:pt>
    <dgm:pt modelId="{4D4B3554-A6D3-49B6-9EFC-671493F2DAEE}" type="sibTrans" cxnId="{C36C4CCE-D1E1-4ED1-A979-3C0DAC5A8CAE}">
      <dgm:prSet/>
      <dgm:spPr/>
      <dgm:t>
        <a:bodyPr/>
        <a:lstStyle/>
        <a:p>
          <a:endParaRPr lang="en-GB" sz="1600"/>
        </a:p>
      </dgm:t>
    </dgm:pt>
    <dgm:pt modelId="{9E662F87-9565-45CC-8296-17A9DAFA5A6B}">
      <dgm:prSet phldrT="[Texto]" custT="1"/>
      <dgm:spPr/>
      <dgm:t>
        <a:bodyPr/>
        <a:lstStyle/>
        <a:p>
          <a:r>
            <a:rPr lang="es-ES" sz="1600" dirty="0"/>
            <a:t>Revisión de los datos energéticos disponibles a través de inversores (generación) y contadores (consumo).</a:t>
          </a:r>
          <a:endParaRPr lang="en-GB" sz="1600" dirty="0"/>
        </a:p>
      </dgm:t>
    </dgm:pt>
    <dgm:pt modelId="{289A4020-DFDB-4E90-B814-C5EE38B95FC8}" type="parTrans" cxnId="{0CB5A1E9-D322-430B-B528-8E1CC31C7655}">
      <dgm:prSet/>
      <dgm:spPr/>
      <dgm:t>
        <a:bodyPr/>
        <a:lstStyle/>
        <a:p>
          <a:endParaRPr lang="en-GB" sz="1600"/>
        </a:p>
      </dgm:t>
    </dgm:pt>
    <dgm:pt modelId="{E164AD95-FCD1-4D57-9A0D-31DD778B40EC}" type="sibTrans" cxnId="{0CB5A1E9-D322-430B-B528-8E1CC31C7655}">
      <dgm:prSet/>
      <dgm:spPr/>
      <dgm:t>
        <a:bodyPr/>
        <a:lstStyle/>
        <a:p>
          <a:endParaRPr lang="en-GB" sz="1600"/>
        </a:p>
      </dgm:t>
    </dgm:pt>
    <dgm:pt modelId="{22C36859-2C9C-4E3F-B350-E973A9BBDA89}">
      <dgm:prSet custT="1"/>
      <dgm:spPr/>
      <dgm:t>
        <a:bodyPr/>
        <a:lstStyle/>
        <a:p>
          <a:r>
            <a:rPr lang="es-ES" sz="1600" dirty="0"/>
            <a:t>Ampliación de zonas de interés: Zona central bajo los paneles FV con </a:t>
          </a:r>
          <a:r>
            <a:rPr lang="es-ES" sz="1600" dirty="0" err="1"/>
            <a:t>máx</a:t>
          </a:r>
          <a:r>
            <a:rPr lang="es-ES" sz="1600" dirty="0"/>
            <a:t> sombreado y otras zonas con sombreado parcial. </a:t>
          </a:r>
          <a:endParaRPr lang="en-GB" sz="1600" dirty="0"/>
        </a:p>
      </dgm:t>
    </dgm:pt>
    <dgm:pt modelId="{E3D330ED-CD1F-4E6E-88FA-ADDA288607B3}" type="parTrans" cxnId="{397DCAD3-474C-4460-9933-66E802CE6BED}">
      <dgm:prSet/>
      <dgm:spPr/>
      <dgm:t>
        <a:bodyPr/>
        <a:lstStyle/>
        <a:p>
          <a:endParaRPr lang="en-GB" sz="1600"/>
        </a:p>
      </dgm:t>
    </dgm:pt>
    <dgm:pt modelId="{48A8F267-E55B-4FB7-8835-665B28FE3724}" type="sibTrans" cxnId="{397DCAD3-474C-4460-9933-66E802CE6BED}">
      <dgm:prSet/>
      <dgm:spPr/>
      <dgm:t>
        <a:bodyPr/>
        <a:lstStyle/>
        <a:p>
          <a:endParaRPr lang="en-GB" sz="1600"/>
        </a:p>
      </dgm:t>
    </dgm:pt>
    <dgm:pt modelId="{7D33FFF8-A703-46F0-9E0C-BED5B3EAEB0C}">
      <dgm:prSet custT="1"/>
      <dgm:spPr/>
      <dgm:t>
        <a:bodyPr/>
        <a:lstStyle/>
        <a:p>
          <a:r>
            <a:rPr lang="es-ES" sz="1600" noProof="0" dirty="0"/>
            <a:t>Datos energéticos, series históricas y en tiempo real.</a:t>
          </a:r>
        </a:p>
      </dgm:t>
    </dgm:pt>
    <dgm:pt modelId="{3637C6EA-588F-4245-A41A-84B384FE76E0}" type="parTrans" cxnId="{33F9A254-68EB-46B0-8C46-62D5555F5E3D}">
      <dgm:prSet/>
      <dgm:spPr/>
      <dgm:t>
        <a:bodyPr/>
        <a:lstStyle/>
        <a:p>
          <a:endParaRPr lang="en-GB" sz="1600"/>
        </a:p>
      </dgm:t>
    </dgm:pt>
    <dgm:pt modelId="{8E762DC0-8228-4A45-8430-9E809E61DD24}" type="sibTrans" cxnId="{33F9A254-68EB-46B0-8C46-62D5555F5E3D}">
      <dgm:prSet/>
      <dgm:spPr/>
      <dgm:t>
        <a:bodyPr/>
        <a:lstStyle/>
        <a:p>
          <a:endParaRPr lang="en-GB" sz="1600"/>
        </a:p>
      </dgm:t>
    </dgm:pt>
    <dgm:pt modelId="{A41C6247-A3E9-49AB-95E9-3A3029FECF4D}" type="pres">
      <dgm:prSet presAssocID="{F4AF552E-4142-479A-846A-554E8BB95776}" presName="linear" presStyleCnt="0">
        <dgm:presLayoutVars>
          <dgm:dir/>
          <dgm:resizeHandles val="exact"/>
        </dgm:presLayoutVars>
      </dgm:prSet>
      <dgm:spPr/>
    </dgm:pt>
    <dgm:pt modelId="{4DE7CCBD-1902-49A8-A236-2FE9C40D0FB9}" type="pres">
      <dgm:prSet presAssocID="{5F5F41FF-D509-498E-A094-2F05169DD476}" presName="comp" presStyleCnt="0"/>
      <dgm:spPr/>
    </dgm:pt>
    <dgm:pt modelId="{E7541793-E7A1-451B-A550-42D78B80A626}" type="pres">
      <dgm:prSet presAssocID="{5F5F41FF-D509-498E-A094-2F05169DD476}" presName="box" presStyleLbl="node1" presStyleIdx="0" presStyleCnt="3"/>
      <dgm:spPr/>
    </dgm:pt>
    <dgm:pt modelId="{B4DDA9B2-9D6F-4F66-8F8D-0A683A93403B}" type="pres">
      <dgm:prSet presAssocID="{5F5F41FF-D509-498E-A094-2F05169DD476}" presName="img" presStyleLbl="fgImgPlace1" presStyleIdx="0" presStyleCnt="3" custScaleX="72037" custScaleY="110654" custLinFactNeighborY="-956"/>
      <dgm:spPr>
        <a:blipFill>
          <a:blip xmlns:r="http://schemas.openxmlformats.org/officeDocument/2006/relationships" r:embed="rId1"/>
          <a:srcRect/>
          <a:stretch>
            <a:fillRect l="-3000" r="-3000"/>
          </a:stretch>
        </a:blipFill>
      </dgm:spPr>
    </dgm:pt>
    <dgm:pt modelId="{F53B7DA0-1EC3-4CCD-B229-8C206E7993F6}" type="pres">
      <dgm:prSet presAssocID="{5F5F41FF-D509-498E-A094-2F05169DD476}" presName="text" presStyleLbl="node1" presStyleIdx="0" presStyleCnt="3">
        <dgm:presLayoutVars>
          <dgm:bulletEnabled val="1"/>
        </dgm:presLayoutVars>
      </dgm:prSet>
      <dgm:spPr/>
    </dgm:pt>
    <dgm:pt modelId="{11353C98-1E04-4F6A-818E-CB99D52C27D6}" type="pres">
      <dgm:prSet presAssocID="{2E03EB15-2EC5-40CF-BE06-94EC19C5C6E2}" presName="spacer" presStyleCnt="0"/>
      <dgm:spPr/>
    </dgm:pt>
    <dgm:pt modelId="{12662160-4E44-4E40-BE84-B9E08017B449}" type="pres">
      <dgm:prSet presAssocID="{EFC768EC-DEFE-4BD6-A7D5-DB01D36673F5}" presName="comp" presStyleCnt="0"/>
      <dgm:spPr/>
    </dgm:pt>
    <dgm:pt modelId="{5C3C0CA4-511A-4FFE-AD68-B176A1E56D17}" type="pres">
      <dgm:prSet presAssocID="{EFC768EC-DEFE-4BD6-A7D5-DB01D36673F5}" presName="box" presStyleLbl="node1" presStyleIdx="1" presStyleCnt="3" custScaleY="105493" custLinFactNeighborY="685"/>
      <dgm:spPr/>
    </dgm:pt>
    <dgm:pt modelId="{5113E7B2-FF27-4386-9A6A-15673F593B67}" type="pres">
      <dgm:prSet presAssocID="{EFC768EC-DEFE-4BD6-A7D5-DB01D36673F5}" presName="img" presStyleLbl="fgImgPlace1" presStyleIdx="1" presStyleCnt="3" custAng="5400000" custScaleX="58074" custScaleY="144734"/>
      <dgm:spPr>
        <a:blipFill>
          <a:blip xmlns:r="http://schemas.openxmlformats.org/officeDocument/2006/relationships" r:embed="rId2"/>
          <a:srcRect/>
          <a:stretch>
            <a:fillRect t="-1000" b="-1000"/>
          </a:stretch>
        </a:blipFill>
      </dgm:spPr>
    </dgm:pt>
    <dgm:pt modelId="{2619465A-25EB-49BA-B751-7CA69B2EACB4}" type="pres">
      <dgm:prSet presAssocID="{EFC768EC-DEFE-4BD6-A7D5-DB01D36673F5}" presName="text" presStyleLbl="node1" presStyleIdx="1" presStyleCnt="3">
        <dgm:presLayoutVars>
          <dgm:bulletEnabled val="1"/>
        </dgm:presLayoutVars>
      </dgm:prSet>
      <dgm:spPr/>
    </dgm:pt>
    <dgm:pt modelId="{B7B01BCF-DB04-42A9-938E-F31CC69A4D19}" type="pres">
      <dgm:prSet presAssocID="{C54335EF-EBE0-4384-99B9-B23690D76366}" presName="spacer" presStyleCnt="0"/>
      <dgm:spPr/>
    </dgm:pt>
    <dgm:pt modelId="{165E2216-DD0B-4DF9-BD4C-D20A0C8B5ADA}" type="pres">
      <dgm:prSet presAssocID="{EC49FDF1-BAEE-46BB-85A7-36E2057C5221}" presName="comp" presStyleCnt="0"/>
      <dgm:spPr/>
    </dgm:pt>
    <dgm:pt modelId="{8ED254A0-DF57-4682-873D-64F256B9B8BD}" type="pres">
      <dgm:prSet presAssocID="{EC49FDF1-BAEE-46BB-85A7-36E2057C5221}" presName="box" presStyleLbl="node1" presStyleIdx="2" presStyleCnt="3" custScaleY="92289" custLinFactNeighborY="-2241"/>
      <dgm:spPr/>
    </dgm:pt>
    <dgm:pt modelId="{C4E4CC58-B226-42C4-B530-8E48018C8F14}" type="pres">
      <dgm:prSet presAssocID="{EC49FDF1-BAEE-46BB-85A7-36E2057C5221}" presName="img" presStyleLbl="fgImgPlace1" presStyleIdx="2" presStyleCnt="3" custAng="5400000" custScaleX="50209" custScaleY="140572" custLinFactNeighborX="-653" custLinFactNeighborY="-3449"/>
      <dgm:spPr>
        <a:blipFill>
          <a:blip xmlns:r="http://schemas.openxmlformats.org/officeDocument/2006/relationships" r:embed="rId3"/>
          <a:srcRect/>
          <a:stretch>
            <a:fillRect/>
          </a:stretch>
        </a:blipFill>
      </dgm:spPr>
    </dgm:pt>
    <dgm:pt modelId="{E5FD4781-22EC-49F2-B61C-C0E282EF5F85}" type="pres">
      <dgm:prSet presAssocID="{EC49FDF1-BAEE-46BB-85A7-36E2057C5221}" presName="text" presStyleLbl="node1" presStyleIdx="2" presStyleCnt="3">
        <dgm:presLayoutVars>
          <dgm:bulletEnabled val="1"/>
        </dgm:presLayoutVars>
      </dgm:prSet>
      <dgm:spPr/>
    </dgm:pt>
  </dgm:ptLst>
  <dgm:cxnLst>
    <dgm:cxn modelId="{21C22310-9068-495B-AEAF-9B7CD44884FF}" type="presOf" srcId="{EC49FDF1-BAEE-46BB-85A7-36E2057C5221}" destId="{E5FD4781-22EC-49F2-B61C-C0E282EF5F85}" srcOrd="1" destOrd="0" presId="urn:microsoft.com/office/officeart/2005/8/layout/vList4"/>
    <dgm:cxn modelId="{920EEE22-1C53-4B30-AEE8-581C052FA73F}" srcId="{F4AF552E-4142-479A-846A-554E8BB95776}" destId="{5F5F41FF-D509-498E-A094-2F05169DD476}" srcOrd="0" destOrd="0" parTransId="{7320EB6D-9492-4D12-A30F-DE7BE55818A6}" sibTransId="{2E03EB15-2EC5-40CF-BE06-94EC19C5C6E2}"/>
    <dgm:cxn modelId="{82F22423-CC17-4E7F-9303-12F72AE75E1E}" type="presOf" srcId="{EC49FDF1-BAEE-46BB-85A7-36E2057C5221}" destId="{8ED254A0-DF57-4682-873D-64F256B9B8BD}" srcOrd="0" destOrd="0" presId="urn:microsoft.com/office/officeart/2005/8/layout/vList4"/>
    <dgm:cxn modelId="{75B23723-9D89-4186-96DB-698B448B2D63}" type="presOf" srcId="{22C36859-2C9C-4E3F-B350-E973A9BBDA89}" destId="{2619465A-25EB-49BA-B751-7CA69B2EACB4}" srcOrd="1" destOrd="2" presId="urn:microsoft.com/office/officeart/2005/8/layout/vList4"/>
    <dgm:cxn modelId="{A517AE35-383E-4080-9327-0AD8719A6349}" type="presOf" srcId="{9E662F87-9565-45CC-8296-17A9DAFA5A6B}" destId="{F53B7DA0-1EC3-4CCD-B229-8C206E7993F6}" srcOrd="1" destOrd="2" presId="urn:microsoft.com/office/officeart/2005/8/layout/vList4"/>
    <dgm:cxn modelId="{704C3B41-3187-486B-A119-4D01C7CD90B0}" srcId="{F4AF552E-4142-479A-846A-554E8BB95776}" destId="{EFC768EC-DEFE-4BD6-A7D5-DB01D36673F5}" srcOrd="1" destOrd="0" parTransId="{A2252B6A-8DC5-4D97-B81E-D22338FF1369}" sibTransId="{C54335EF-EBE0-4384-99B9-B23690D76366}"/>
    <dgm:cxn modelId="{AEE34D62-30DE-41EB-93B9-9044FBAAE641}" type="presOf" srcId="{EFC768EC-DEFE-4BD6-A7D5-DB01D36673F5}" destId="{5C3C0CA4-511A-4FFE-AD68-B176A1E56D17}" srcOrd="0" destOrd="0" presId="urn:microsoft.com/office/officeart/2005/8/layout/vList4"/>
    <dgm:cxn modelId="{D194AA49-9F49-41F7-BCD5-CA8F844FB59C}" type="presOf" srcId="{DC2AA3FE-3DF9-4189-99AB-331D6BB882CD}" destId="{5C3C0CA4-511A-4FFE-AD68-B176A1E56D17}" srcOrd="0" destOrd="1" presId="urn:microsoft.com/office/officeart/2005/8/layout/vList4"/>
    <dgm:cxn modelId="{33F9A254-68EB-46B0-8C46-62D5555F5E3D}" srcId="{EC49FDF1-BAEE-46BB-85A7-36E2057C5221}" destId="{7D33FFF8-A703-46F0-9E0C-BED5B3EAEB0C}" srcOrd="1" destOrd="0" parTransId="{3637C6EA-588F-4245-A41A-84B384FE76E0}" sibTransId="{8E762DC0-8228-4A45-8430-9E809E61DD24}"/>
    <dgm:cxn modelId="{EE9D7958-B976-426B-8EBA-B15B3A30D1D5}" type="presOf" srcId="{DC2AA3FE-3DF9-4189-99AB-331D6BB882CD}" destId="{2619465A-25EB-49BA-B751-7CA69B2EACB4}" srcOrd="1" destOrd="1" presId="urn:microsoft.com/office/officeart/2005/8/layout/vList4"/>
    <dgm:cxn modelId="{C427FE90-9838-4C49-8919-4590A7235D50}" type="presOf" srcId="{146C92D3-7737-4B69-A0D2-476EE5764508}" destId="{8ED254A0-DF57-4682-873D-64F256B9B8BD}" srcOrd="0" destOrd="1" presId="urn:microsoft.com/office/officeart/2005/8/layout/vList4"/>
    <dgm:cxn modelId="{2C5F619E-6C09-4684-803A-7267D62B8952}" type="presOf" srcId="{5F5F41FF-D509-498E-A094-2F05169DD476}" destId="{E7541793-E7A1-451B-A550-42D78B80A626}" srcOrd="0" destOrd="0" presId="urn:microsoft.com/office/officeart/2005/8/layout/vList4"/>
    <dgm:cxn modelId="{C4CA1DA1-26F8-437E-B5F4-EA59054EADE7}" type="presOf" srcId="{5F5F41FF-D509-498E-A094-2F05169DD476}" destId="{F53B7DA0-1EC3-4CCD-B229-8C206E7993F6}" srcOrd="1" destOrd="0" presId="urn:microsoft.com/office/officeart/2005/8/layout/vList4"/>
    <dgm:cxn modelId="{AB9D65B2-BFA9-4D41-9DFD-DAB0D2A01AD1}" type="presOf" srcId="{0E8A7C8F-2373-4161-8896-DA46D117DC81}" destId="{F53B7DA0-1EC3-4CCD-B229-8C206E7993F6}" srcOrd="1" destOrd="1" presId="urn:microsoft.com/office/officeart/2005/8/layout/vList4"/>
    <dgm:cxn modelId="{B8BDEEB5-E279-4658-9624-830A656E062B}" type="presOf" srcId="{146C92D3-7737-4B69-A0D2-476EE5764508}" destId="{E5FD4781-22EC-49F2-B61C-C0E282EF5F85}" srcOrd="1" destOrd="1" presId="urn:microsoft.com/office/officeart/2005/8/layout/vList4"/>
    <dgm:cxn modelId="{9DAE3EB6-BCD0-4CB1-92E1-DA2DDB0D9BD1}" type="presOf" srcId="{0E8A7C8F-2373-4161-8896-DA46D117DC81}" destId="{E7541793-E7A1-451B-A550-42D78B80A626}" srcOrd="0" destOrd="1" presId="urn:microsoft.com/office/officeart/2005/8/layout/vList4"/>
    <dgm:cxn modelId="{D77FB3BA-F8EF-4AB6-B07A-E9D82F7707CD}" type="presOf" srcId="{9E662F87-9565-45CC-8296-17A9DAFA5A6B}" destId="{E7541793-E7A1-451B-A550-42D78B80A626}" srcOrd="0" destOrd="2" presId="urn:microsoft.com/office/officeart/2005/8/layout/vList4"/>
    <dgm:cxn modelId="{2F4DC3C5-2B2F-4561-82C1-DCFF19ECE7E9}" type="presOf" srcId="{22C36859-2C9C-4E3F-B350-E973A9BBDA89}" destId="{5C3C0CA4-511A-4FFE-AD68-B176A1E56D17}" srcOrd="0" destOrd="2" presId="urn:microsoft.com/office/officeart/2005/8/layout/vList4"/>
    <dgm:cxn modelId="{7425EBC5-29E8-430D-AF71-E7AB2D48934E}" srcId="{F4AF552E-4142-479A-846A-554E8BB95776}" destId="{EC49FDF1-BAEE-46BB-85A7-36E2057C5221}" srcOrd="2" destOrd="0" parTransId="{131E410B-0E41-4D96-AA3B-00A19EB10FBE}" sibTransId="{59A96336-738F-41DC-B2D1-47C8CA58BE35}"/>
    <dgm:cxn modelId="{C36C4CCE-D1E1-4ED1-A979-3C0DAC5A8CAE}" srcId="{EC49FDF1-BAEE-46BB-85A7-36E2057C5221}" destId="{146C92D3-7737-4B69-A0D2-476EE5764508}" srcOrd="0" destOrd="0" parTransId="{4D916FAC-8573-424C-AB91-1ED7362855D9}" sibTransId="{4D4B3554-A6D3-49B6-9EFC-671493F2DAEE}"/>
    <dgm:cxn modelId="{F46DD0D0-2AF6-4A6F-83E7-6CBE7D1AF146}" srcId="{5F5F41FF-D509-498E-A094-2F05169DD476}" destId="{0E8A7C8F-2373-4161-8896-DA46D117DC81}" srcOrd="0" destOrd="0" parTransId="{EB962505-FD64-4891-8BB6-60849C5C3F07}" sibTransId="{90445238-E4B6-439A-810A-9DEFC3AD6403}"/>
    <dgm:cxn modelId="{397DCAD3-474C-4460-9933-66E802CE6BED}" srcId="{EFC768EC-DEFE-4BD6-A7D5-DB01D36673F5}" destId="{22C36859-2C9C-4E3F-B350-E973A9BBDA89}" srcOrd="1" destOrd="0" parTransId="{E3D330ED-CD1F-4E6E-88FA-ADDA288607B3}" sibTransId="{48A8F267-E55B-4FB7-8835-665B28FE3724}"/>
    <dgm:cxn modelId="{0DED5FDE-D035-4E88-B781-D5FBC9A0CA3F}" type="presOf" srcId="{7D33FFF8-A703-46F0-9E0C-BED5B3EAEB0C}" destId="{E5FD4781-22EC-49F2-B61C-C0E282EF5F85}" srcOrd="1" destOrd="2" presId="urn:microsoft.com/office/officeart/2005/8/layout/vList4"/>
    <dgm:cxn modelId="{F06DE0E2-25D3-4BC9-B160-E225119587A2}" type="presOf" srcId="{7D33FFF8-A703-46F0-9E0C-BED5B3EAEB0C}" destId="{8ED254A0-DF57-4682-873D-64F256B9B8BD}" srcOrd="0" destOrd="2" presId="urn:microsoft.com/office/officeart/2005/8/layout/vList4"/>
    <dgm:cxn modelId="{8F71ADE5-6DA0-4C14-A108-F03222A2F630}" type="presOf" srcId="{F4AF552E-4142-479A-846A-554E8BB95776}" destId="{A41C6247-A3E9-49AB-95E9-3A3029FECF4D}" srcOrd="0" destOrd="0" presId="urn:microsoft.com/office/officeart/2005/8/layout/vList4"/>
    <dgm:cxn modelId="{0CB5A1E9-D322-430B-B528-8E1CC31C7655}" srcId="{5F5F41FF-D509-498E-A094-2F05169DD476}" destId="{9E662F87-9565-45CC-8296-17A9DAFA5A6B}" srcOrd="1" destOrd="0" parTransId="{289A4020-DFDB-4E90-B814-C5EE38B95FC8}" sibTransId="{E164AD95-FCD1-4D57-9A0D-31DD778B40EC}"/>
    <dgm:cxn modelId="{9E003FF0-2A46-4097-BD0D-6C48C2F5532E}" type="presOf" srcId="{EFC768EC-DEFE-4BD6-A7D5-DB01D36673F5}" destId="{2619465A-25EB-49BA-B751-7CA69B2EACB4}" srcOrd="1" destOrd="0" presId="urn:microsoft.com/office/officeart/2005/8/layout/vList4"/>
    <dgm:cxn modelId="{2470BFFD-DE48-4859-BD25-E20D3EE6C55A}" srcId="{EFC768EC-DEFE-4BD6-A7D5-DB01D36673F5}" destId="{DC2AA3FE-3DF9-4189-99AB-331D6BB882CD}" srcOrd="0" destOrd="0" parTransId="{C7618066-86E1-4197-996F-E103368093CA}" sibTransId="{2E887D6C-9592-4886-9B7C-A70141760488}"/>
    <dgm:cxn modelId="{B5AFE23F-08FA-4951-9886-66EE07CCA124}" type="presParOf" srcId="{A41C6247-A3E9-49AB-95E9-3A3029FECF4D}" destId="{4DE7CCBD-1902-49A8-A236-2FE9C40D0FB9}" srcOrd="0" destOrd="0" presId="urn:microsoft.com/office/officeart/2005/8/layout/vList4"/>
    <dgm:cxn modelId="{0ECD79F7-28A5-43DD-A421-DC3EF14BFE8B}" type="presParOf" srcId="{4DE7CCBD-1902-49A8-A236-2FE9C40D0FB9}" destId="{E7541793-E7A1-451B-A550-42D78B80A626}" srcOrd="0" destOrd="0" presId="urn:microsoft.com/office/officeart/2005/8/layout/vList4"/>
    <dgm:cxn modelId="{20E4998C-E627-4530-A77B-4A582D2E67F3}" type="presParOf" srcId="{4DE7CCBD-1902-49A8-A236-2FE9C40D0FB9}" destId="{B4DDA9B2-9D6F-4F66-8F8D-0A683A93403B}" srcOrd="1" destOrd="0" presId="urn:microsoft.com/office/officeart/2005/8/layout/vList4"/>
    <dgm:cxn modelId="{4428A61C-AF52-4487-AB33-B07086628C74}" type="presParOf" srcId="{4DE7CCBD-1902-49A8-A236-2FE9C40D0FB9}" destId="{F53B7DA0-1EC3-4CCD-B229-8C206E7993F6}" srcOrd="2" destOrd="0" presId="urn:microsoft.com/office/officeart/2005/8/layout/vList4"/>
    <dgm:cxn modelId="{C6E88351-2CF9-468B-A3D7-400F48DC5643}" type="presParOf" srcId="{A41C6247-A3E9-49AB-95E9-3A3029FECF4D}" destId="{11353C98-1E04-4F6A-818E-CB99D52C27D6}" srcOrd="1" destOrd="0" presId="urn:microsoft.com/office/officeart/2005/8/layout/vList4"/>
    <dgm:cxn modelId="{A5CB332B-A95F-4614-BF2A-56A4C168DCCD}" type="presParOf" srcId="{A41C6247-A3E9-49AB-95E9-3A3029FECF4D}" destId="{12662160-4E44-4E40-BE84-B9E08017B449}" srcOrd="2" destOrd="0" presId="urn:microsoft.com/office/officeart/2005/8/layout/vList4"/>
    <dgm:cxn modelId="{F1568CB5-3A90-4C9A-BE2E-632B5DF4D567}" type="presParOf" srcId="{12662160-4E44-4E40-BE84-B9E08017B449}" destId="{5C3C0CA4-511A-4FFE-AD68-B176A1E56D17}" srcOrd="0" destOrd="0" presId="urn:microsoft.com/office/officeart/2005/8/layout/vList4"/>
    <dgm:cxn modelId="{7D9577AA-D019-4337-B9DC-DB3B7EE8B07C}" type="presParOf" srcId="{12662160-4E44-4E40-BE84-B9E08017B449}" destId="{5113E7B2-FF27-4386-9A6A-15673F593B67}" srcOrd="1" destOrd="0" presId="urn:microsoft.com/office/officeart/2005/8/layout/vList4"/>
    <dgm:cxn modelId="{ADDB7791-93C3-4F38-9EFF-084F684C05CE}" type="presParOf" srcId="{12662160-4E44-4E40-BE84-B9E08017B449}" destId="{2619465A-25EB-49BA-B751-7CA69B2EACB4}" srcOrd="2" destOrd="0" presId="urn:microsoft.com/office/officeart/2005/8/layout/vList4"/>
    <dgm:cxn modelId="{AC969190-DCD5-4EF0-8D91-19E0D4041EEB}" type="presParOf" srcId="{A41C6247-A3E9-49AB-95E9-3A3029FECF4D}" destId="{B7B01BCF-DB04-42A9-938E-F31CC69A4D19}" srcOrd="3" destOrd="0" presId="urn:microsoft.com/office/officeart/2005/8/layout/vList4"/>
    <dgm:cxn modelId="{DB1711DE-DFAB-4568-BC14-AFA458F0C43E}" type="presParOf" srcId="{A41C6247-A3E9-49AB-95E9-3A3029FECF4D}" destId="{165E2216-DD0B-4DF9-BD4C-D20A0C8B5ADA}" srcOrd="4" destOrd="0" presId="urn:microsoft.com/office/officeart/2005/8/layout/vList4"/>
    <dgm:cxn modelId="{9F4EB881-4647-4801-81BA-0822FB25F14F}" type="presParOf" srcId="{165E2216-DD0B-4DF9-BD4C-D20A0C8B5ADA}" destId="{8ED254A0-DF57-4682-873D-64F256B9B8BD}" srcOrd="0" destOrd="0" presId="urn:microsoft.com/office/officeart/2005/8/layout/vList4"/>
    <dgm:cxn modelId="{D773713D-5B5B-46B9-B510-6778B8BF2A7B}" type="presParOf" srcId="{165E2216-DD0B-4DF9-BD4C-D20A0C8B5ADA}" destId="{C4E4CC58-B226-42C4-B530-8E48018C8F14}" srcOrd="1" destOrd="0" presId="urn:microsoft.com/office/officeart/2005/8/layout/vList4"/>
    <dgm:cxn modelId="{EE77E2CE-DB93-4C4D-9E6F-8736A34C6B44}" type="presParOf" srcId="{165E2216-DD0B-4DF9-BD4C-D20A0C8B5ADA}" destId="{E5FD4781-22EC-49F2-B61C-C0E282EF5F85}"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92E25B-6818-46FB-B47C-5E01788DBAAD}">
      <dsp:nvSpPr>
        <dsp:cNvPr id="0" name=""/>
        <dsp:cNvSpPr/>
      </dsp:nvSpPr>
      <dsp:spPr>
        <a:xfrm>
          <a:off x="11565" y="9355"/>
          <a:ext cx="684413" cy="68441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0174DC-95B0-4370-B5F1-A7C0E0D443E5}">
      <dsp:nvSpPr>
        <dsp:cNvPr id="0" name=""/>
        <dsp:cNvSpPr/>
      </dsp:nvSpPr>
      <dsp:spPr>
        <a:xfrm>
          <a:off x="155292" y="153082"/>
          <a:ext cx="396959" cy="39695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5EE1C5-BAA1-488A-BF1A-B3430E8E6CDB}">
      <dsp:nvSpPr>
        <dsp:cNvPr id="0" name=""/>
        <dsp:cNvSpPr/>
      </dsp:nvSpPr>
      <dsp:spPr>
        <a:xfrm>
          <a:off x="842639" y="9355"/>
          <a:ext cx="1613260" cy="684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s-ES" sz="1500" kern="1200" dirty="0"/>
            <a:t>Integración de modelos de simulación y datos en tiempo real.</a:t>
          </a:r>
          <a:endParaRPr lang="en-US" sz="1500" kern="1200" dirty="0"/>
        </a:p>
      </dsp:txBody>
      <dsp:txXfrm>
        <a:off x="842639" y="9355"/>
        <a:ext cx="1613260" cy="684413"/>
      </dsp:txXfrm>
    </dsp:sp>
    <dsp:sp modelId="{704CD1B5-7B75-43B6-BBC8-C7AEE582C46E}">
      <dsp:nvSpPr>
        <dsp:cNvPr id="0" name=""/>
        <dsp:cNvSpPr/>
      </dsp:nvSpPr>
      <dsp:spPr>
        <a:xfrm>
          <a:off x="2736998" y="9355"/>
          <a:ext cx="684413" cy="68441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52EB69-051A-4393-BF07-C7C3D01519FA}">
      <dsp:nvSpPr>
        <dsp:cNvPr id="0" name=""/>
        <dsp:cNvSpPr/>
      </dsp:nvSpPr>
      <dsp:spPr>
        <a:xfrm>
          <a:off x="2880725" y="153082"/>
          <a:ext cx="396959" cy="39695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A2A18E-FBF6-42D8-952D-4C3E2DB6F6A9}">
      <dsp:nvSpPr>
        <dsp:cNvPr id="0" name=""/>
        <dsp:cNvSpPr/>
      </dsp:nvSpPr>
      <dsp:spPr>
        <a:xfrm>
          <a:off x="3568071" y="9355"/>
          <a:ext cx="1613260" cy="684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s-ES" sz="1500" kern="1200" dirty="0"/>
            <a:t>Sistema de soporte a la decisión (DSS) con alertas y recomendaciones.</a:t>
          </a:r>
          <a:endParaRPr lang="en-US" sz="1500" kern="1200" dirty="0"/>
        </a:p>
      </dsp:txBody>
      <dsp:txXfrm>
        <a:off x="3568071" y="9355"/>
        <a:ext cx="1613260" cy="684413"/>
      </dsp:txXfrm>
    </dsp:sp>
    <dsp:sp modelId="{2404543D-795B-4E92-9EC4-B71C28F44937}">
      <dsp:nvSpPr>
        <dsp:cNvPr id="0" name=""/>
        <dsp:cNvSpPr/>
      </dsp:nvSpPr>
      <dsp:spPr>
        <a:xfrm>
          <a:off x="11565" y="1227453"/>
          <a:ext cx="684413" cy="68441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075B46-4A19-4151-A425-806BF4E97CAE}">
      <dsp:nvSpPr>
        <dsp:cNvPr id="0" name=""/>
        <dsp:cNvSpPr/>
      </dsp:nvSpPr>
      <dsp:spPr>
        <a:xfrm>
          <a:off x="155292" y="1371180"/>
          <a:ext cx="396959" cy="39695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920D47-F998-466F-A68B-537CB64C056A}">
      <dsp:nvSpPr>
        <dsp:cNvPr id="0" name=""/>
        <dsp:cNvSpPr/>
      </dsp:nvSpPr>
      <dsp:spPr>
        <a:xfrm>
          <a:off x="842639" y="1227453"/>
          <a:ext cx="1613260" cy="684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s-ES" sz="1500" kern="1200" dirty="0"/>
            <a:t>Interfaz amigable para agricultores y técnicos.</a:t>
          </a:r>
          <a:endParaRPr lang="en-US" sz="1500" kern="1200" dirty="0"/>
        </a:p>
      </dsp:txBody>
      <dsp:txXfrm>
        <a:off x="842639" y="1227453"/>
        <a:ext cx="1613260" cy="684413"/>
      </dsp:txXfrm>
    </dsp:sp>
    <dsp:sp modelId="{B501AE94-8F74-4B88-A05B-A2BA863582FF}">
      <dsp:nvSpPr>
        <dsp:cNvPr id="0" name=""/>
        <dsp:cNvSpPr/>
      </dsp:nvSpPr>
      <dsp:spPr>
        <a:xfrm>
          <a:off x="2736998" y="1227453"/>
          <a:ext cx="684413" cy="68441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569A33-6B55-4082-8A92-47E5C899580D}">
      <dsp:nvSpPr>
        <dsp:cNvPr id="0" name=""/>
        <dsp:cNvSpPr/>
      </dsp:nvSpPr>
      <dsp:spPr>
        <a:xfrm>
          <a:off x="2880725" y="1371180"/>
          <a:ext cx="396959" cy="39695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0877A1-7270-4F67-9FC3-1B3649B03FB5}">
      <dsp:nvSpPr>
        <dsp:cNvPr id="0" name=""/>
        <dsp:cNvSpPr/>
      </dsp:nvSpPr>
      <dsp:spPr>
        <a:xfrm>
          <a:off x="3568071" y="1227453"/>
          <a:ext cx="1613260" cy="684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s-ES" sz="1500" kern="1200" dirty="0"/>
            <a:t>Monitorización, panel de control, indicadores de energía y riego.</a:t>
          </a:r>
          <a:endParaRPr lang="en-US" sz="1500" kern="1200" dirty="0"/>
        </a:p>
      </dsp:txBody>
      <dsp:txXfrm>
        <a:off x="3568071" y="1227453"/>
        <a:ext cx="1613260" cy="684413"/>
      </dsp:txXfrm>
    </dsp:sp>
    <dsp:sp modelId="{F72C162B-2304-417B-8312-1E59DA9B68EB}">
      <dsp:nvSpPr>
        <dsp:cNvPr id="0" name=""/>
        <dsp:cNvSpPr/>
      </dsp:nvSpPr>
      <dsp:spPr>
        <a:xfrm>
          <a:off x="11565" y="2445551"/>
          <a:ext cx="684413" cy="68441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702FE4-B52F-45E6-A379-AB473C7696A8}">
      <dsp:nvSpPr>
        <dsp:cNvPr id="0" name=""/>
        <dsp:cNvSpPr/>
      </dsp:nvSpPr>
      <dsp:spPr>
        <a:xfrm>
          <a:off x="155292" y="2589278"/>
          <a:ext cx="396959" cy="396959"/>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3E0C66-E057-42AD-82CA-76B02EFF0058}">
      <dsp:nvSpPr>
        <dsp:cNvPr id="0" name=""/>
        <dsp:cNvSpPr/>
      </dsp:nvSpPr>
      <dsp:spPr>
        <a:xfrm>
          <a:off x="842639" y="2445551"/>
          <a:ext cx="1613260" cy="684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dirty="0" err="1"/>
            <a:t>Calculadora</a:t>
          </a:r>
          <a:r>
            <a:rPr lang="en-US" sz="1500" kern="1200" dirty="0"/>
            <a:t> online </a:t>
          </a:r>
          <a:r>
            <a:rPr lang="en-US" sz="1500" kern="1200" dirty="0" err="1"/>
            <a:t>sistemas</a:t>
          </a:r>
          <a:r>
            <a:rPr lang="en-US" sz="1500" kern="1200" dirty="0"/>
            <a:t> APV.</a:t>
          </a:r>
        </a:p>
      </dsp:txBody>
      <dsp:txXfrm>
        <a:off x="842639" y="2445551"/>
        <a:ext cx="1613260" cy="684413"/>
      </dsp:txXfrm>
    </dsp:sp>
    <dsp:sp modelId="{FADC34F8-1E6B-4FC6-8CDD-7EB750B4E5DD}">
      <dsp:nvSpPr>
        <dsp:cNvPr id="0" name=""/>
        <dsp:cNvSpPr/>
      </dsp:nvSpPr>
      <dsp:spPr>
        <a:xfrm>
          <a:off x="2736998" y="2445551"/>
          <a:ext cx="684413" cy="68441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337D3D-8D72-4CB3-8E72-FC20590D9445}">
      <dsp:nvSpPr>
        <dsp:cNvPr id="0" name=""/>
        <dsp:cNvSpPr/>
      </dsp:nvSpPr>
      <dsp:spPr>
        <a:xfrm>
          <a:off x="2880725" y="2589278"/>
          <a:ext cx="396959" cy="396959"/>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1E885F-9851-40B2-940F-6CCCFEA8C20B}">
      <dsp:nvSpPr>
        <dsp:cNvPr id="0" name=""/>
        <dsp:cNvSpPr/>
      </dsp:nvSpPr>
      <dsp:spPr>
        <a:xfrm>
          <a:off x="3568071" y="2445551"/>
          <a:ext cx="1613260" cy="684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dirty="0" err="1"/>
            <a:t>Herramienta</a:t>
          </a:r>
          <a:r>
            <a:rPr lang="en-US" sz="1500" kern="1200" dirty="0"/>
            <a:t> </a:t>
          </a:r>
          <a:r>
            <a:rPr lang="en-US" sz="1500" kern="1200" dirty="0" err="1"/>
            <a:t>avanzada</a:t>
          </a:r>
          <a:r>
            <a:rPr lang="en-US" sz="1500" kern="1200" dirty="0"/>
            <a:t> de </a:t>
          </a:r>
          <a:r>
            <a:rPr lang="en-US" sz="1500" kern="1200" dirty="0" err="1"/>
            <a:t>diseño</a:t>
          </a:r>
          <a:r>
            <a:rPr lang="en-US" sz="1500" kern="1200" dirty="0"/>
            <a:t> APV</a:t>
          </a:r>
        </a:p>
      </dsp:txBody>
      <dsp:txXfrm>
        <a:off x="3568071" y="2445551"/>
        <a:ext cx="1613260" cy="6844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541793-E7A1-451B-A550-42D78B80A626}">
      <dsp:nvSpPr>
        <dsp:cNvPr id="0" name=""/>
        <dsp:cNvSpPr/>
      </dsp:nvSpPr>
      <dsp:spPr>
        <a:xfrm>
          <a:off x="0" y="0"/>
          <a:ext cx="10330592" cy="1272493"/>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kern="1200" dirty="0"/>
            <a:t>Fase Inicial</a:t>
          </a:r>
          <a:endParaRPr lang="en-GB" sz="1600" kern="1200" dirty="0"/>
        </a:p>
        <a:p>
          <a:pPr marL="171450" lvl="1" indent="-171450" algn="l" defTabSz="711200">
            <a:lnSpc>
              <a:spcPct val="90000"/>
            </a:lnSpc>
            <a:spcBef>
              <a:spcPct val="0"/>
            </a:spcBef>
            <a:spcAft>
              <a:spcPct val="15000"/>
            </a:spcAft>
            <a:buChar char="•"/>
          </a:pPr>
          <a:r>
            <a:rPr lang="es-ES" sz="1600" kern="1200" dirty="0"/>
            <a:t>Sistema de monitorización y medición actual en el piloto. Inventariado.</a:t>
          </a:r>
          <a:endParaRPr lang="en-GB" sz="1600" kern="1200" dirty="0"/>
        </a:p>
        <a:p>
          <a:pPr marL="171450" lvl="1" indent="-171450" algn="l" defTabSz="711200">
            <a:lnSpc>
              <a:spcPct val="90000"/>
            </a:lnSpc>
            <a:spcBef>
              <a:spcPct val="0"/>
            </a:spcBef>
            <a:spcAft>
              <a:spcPct val="15000"/>
            </a:spcAft>
            <a:buChar char="•"/>
          </a:pPr>
          <a:r>
            <a:rPr lang="es-ES" sz="1600" kern="1200" dirty="0"/>
            <a:t>Revisión de los datos energéticos disponibles a través de inversores (generación) y contadores (consumo).</a:t>
          </a:r>
          <a:endParaRPr lang="en-GB" sz="1600" kern="1200" dirty="0"/>
        </a:p>
      </dsp:txBody>
      <dsp:txXfrm>
        <a:off x="2193367" y="0"/>
        <a:ext cx="8137224" cy="1272493"/>
      </dsp:txXfrm>
    </dsp:sp>
    <dsp:sp modelId="{B4DDA9B2-9D6F-4F66-8F8D-0A683A93403B}">
      <dsp:nvSpPr>
        <dsp:cNvPr id="0" name=""/>
        <dsp:cNvSpPr/>
      </dsp:nvSpPr>
      <dsp:spPr>
        <a:xfrm>
          <a:off x="416123" y="63288"/>
          <a:ext cx="1488369" cy="1126451"/>
        </a:xfrm>
        <a:prstGeom prst="roundRect">
          <a:avLst>
            <a:gd name="adj" fmla="val 10000"/>
          </a:avLst>
        </a:prstGeom>
        <a:blipFill>
          <a:blip xmlns:r="http://schemas.openxmlformats.org/officeDocument/2006/relationships" r:embed="rId1"/>
          <a:srcRect/>
          <a:stretch>
            <a:fillRect l="-3000" r="-3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3C0CA4-511A-4FFE-AD68-B176A1E56D17}">
      <dsp:nvSpPr>
        <dsp:cNvPr id="0" name=""/>
        <dsp:cNvSpPr/>
      </dsp:nvSpPr>
      <dsp:spPr>
        <a:xfrm>
          <a:off x="0" y="1473955"/>
          <a:ext cx="10330592" cy="1342391"/>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kern="1200" dirty="0"/>
            <a:t>Fase Análisis</a:t>
          </a:r>
          <a:endParaRPr lang="en-GB" sz="1600" kern="1200" dirty="0"/>
        </a:p>
        <a:p>
          <a:pPr marL="171450" lvl="1" indent="-171450" algn="l" defTabSz="711200">
            <a:lnSpc>
              <a:spcPct val="90000"/>
            </a:lnSpc>
            <a:spcBef>
              <a:spcPct val="0"/>
            </a:spcBef>
            <a:spcAft>
              <a:spcPct val="15000"/>
            </a:spcAft>
            <a:buChar char="•"/>
          </a:pPr>
          <a:r>
            <a:rPr lang="es-ES" sz="1600" kern="1200" dirty="0"/>
            <a:t>Estudio de las necesidades de mejora en la toma de datos, equipos y sensores necesarios. </a:t>
          </a:r>
          <a:endParaRPr lang="en-GB" sz="1600" kern="1200" dirty="0"/>
        </a:p>
        <a:p>
          <a:pPr marL="171450" lvl="1" indent="-171450" algn="l" defTabSz="711200">
            <a:lnSpc>
              <a:spcPct val="90000"/>
            </a:lnSpc>
            <a:spcBef>
              <a:spcPct val="0"/>
            </a:spcBef>
            <a:spcAft>
              <a:spcPct val="15000"/>
            </a:spcAft>
            <a:buChar char="•"/>
          </a:pPr>
          <a:r>
            <a:rPr lang="es-ES" sz="1600" kern="1200" dirty="0"/>
            <a:t>Ampliación de zonas de interés: Zona central bajo los paneles FV con </a:t>
          </a:r>
          <a:r>
            <a:rPr lang="es-ES" sz="1600" kern="1200" dirty="0" err="1"/>
            <a:t>máx</a:t>
          </a:r>
          <a:r>
            <a:rPr lang="es-ES" sz="1600" kern="1200" dirty="0"/>
            <a:t> sombreado y otras zonas con sombreado parcial. </a:t>
          </a:r>
          <a:endParaRPr lang="en-GB" sz="1600" kern="1200" dirty="0"/>
        </a:p>
      </dsp:txBody>
      <dsp:txXfrm>
        <a:off x="2193367" y="1473955"/>
        <a:ext cx="8137224" cy="1342391"/>
      </dsp:txXfrm>
    </dsp:sp>
    <dsp:sp modelId="{5113E7B2-FF27-4386-9A6A-15673F593B67}">
      <dsp:nvSpPr>
        <dsp:cNvPr id="0" name=""/>
        <dsp:cNvSpPr/>
      </dsp:nvSpPr>
      <dsp:spPr>
        <a:xfrm rot="5400000">
          <a:off x="560369" y="1399742"/>
          <a:ext cx="1199877" cy="1473384"/>
        </a:xfrm>
        <a:prstGeom prst="roundRect">
          <a:avLst>
            <a:gd name="adj" fmla="val 10000"/>
          </a:avLst>
        </a:prstGeom>
        <a:blipFill>
          <a:blip xmlns:r="http://schemas.openxmlformats.org/officeDocument/2006/relationships" r:embed="rId2"/>
          <a:srcRect/>
          <a:stretch>
            <a:fillRect t="-1000" b="-1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D254A0-DF57-4682-873D-64F256B9B8BD}">
      <dsp:nvSpPr>
        <dsp:cNvPr id="0" name=""/>
        <dsp:cNvSpPr/>
      </dsp:nvSpPr>
      <dsp:spPr>
        <a:xfrm>
          <a:off x="0" y="3100182"/>
          <a:ext cx="10330592" cy="1174371"/>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kern="1200" dirty="0"/>
            <a:t>Fase Validación</a:t>
          </a:r>
          <a:endParaRPr lang="en-GB" sz="1600" kern="1200" dirty="0"/>
        </a:p>
        <a:p>
          <a:pPr marL="171450" lvl="1" indent="-171450" algn="l" defTabSz="711200">
            <a:lnSpc>
              <a:spcPct val="90000"/>
            </a:lnSpc>
            <a:spcBef>
              <a:spcPct val="0"/>
            </a:spcBef>
            <a:spcAft>
              <a:spcPct val="15000"/>
            </a:spcAft>
            <a:buChar char="•"/>
          </a:pPr>
          <a:r>
            <a:rPr lang="es-ES" sz="1600" kern="1200" dirty="0"/>
            <a:t>Selección, instalación y puesta en marcha de los nuevos sensores, </a:t>
          </a:r>
          <a:r>
            <a:rPr lang="es-ES" sz="1600" kern="1200" noProof="0" dirty="0"/>
            <a:t>cumpliendo con las restricciones técnico-económicas.</a:t>
          </a:r>
          <a:endParaRPr lang="en-GB" sz="1600" kern="1200" dirty="0"/>
        </a:p>
        <a:p>
          <a:pPr marL="171450" lvl="1" indent="-171450" algn="l" defTabSz="711200">
            <a:lnSpc>
              <a:spcPct val="90000"/>
            </a:lnSpc>
            <a:spcBef>
              <a:spcPct val="0"/>
            </a:spcBef>
            <a:spcAft>
              <a:spcPct val="15000"/>
            </a:spcAft>
            <a:buChar char="•"/>
          </a:pPr>
          <a:r>
            <a:rPr lang="es-ES" sz="1600" kern="1200" noProof="0" dirty="0"/>
            <a:t>Datos energéticos, series históricas y en tiempo real.</a:t>
          </a:r>
        </a:p>
      </dsp:txBody>
      <dsp:txXfrm>
        <a:off x="2193367" y="3100182"/>
        <a:ext cx="8137224" cy="1174371"/>
      </dsp:txXfrm>
    </dsp:sp>
    <dsp:sp modelId="{C4E4CC58-B226-42C4-B530-8E48018C8F14}">
      <dsp:nvSpPr>
        <dsp:cNvPr id="0" name=""/>
        <dsp:cNvSpPr/>
      </dsp:nvSpPr>
      <dsp:spPr>
        <a:xfrm rot="5400000">
          <a:off x="628128" y="2965266"/>
          <a:ext cx="1037377" cy="1431015"/>
        </a:xfrm>
        <a:prstGeom prst="roundRect">
          <a:avLst>
            <a:gd name="adj" fmla="val 10000"/>
          </a:avLst>
        </a:prstGeom>
        <a:blipFill>
          <a:blip xmlns:r="http://schemas.openxmlformats.org/officeDocument/2006/relationships" r:embed="rId3"/>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8DF5B3-7A06-4423-8306-09CD073312B6}" type="datetimeFigureOut">
              <a:rPr lang="en-GB" smtClean="0"/>
              <a:t>16/10/2025</a:t>
            </a:fld>
            <a:endParaRPr lang="en-GB"/>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B3E31-5FC9-47AD-B429-534FB8C313B6}" type="slidenum">
              <a:rPr lang="en-GB" smtClean="0"/>
              <a:t>‹Nº›</a:t>
            </a:fld>
            <a:endParaRPr lang="en-GB"/>
          </a:p>
        </p:txBody>
      </p:sp>
    </p:spTree>
    <p:extLst>
      <p:ext uri="{BB962C8B-B14F-4D97-AF65-F5344CB8AC3E}">
        <p14:creationId xmlns:p14="http://schemas.microsoft.com/office/powerpoint/2010/main" val="931831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mapa.gob.es/es/alimentacion/temas/estrategia-nacional/ena/"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www.ine.es/censoagrario2020/presentacion/index.htm" TargetMode="External"/><Relationship Id="rId4" Type="http://schemas.openxmlformats.org/officeDocument/2006/relationships/hyperlink" Target="https://planderecuperacion.gob.es/"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mapa.gob.es/es/alimentacion/temas/estrategia-nacional/ena/"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www.ine.es/censoagrario2020/presentacion/index.htm" TargetMode="External"/><Relationship Id="rId4" Type="http://schemas.openxmlformats.org/officeDocument/2006/relationships/hyperlink" Target="https://planderecuperacion.gob.es/"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18939-2ED6-8693-41E9-B2F046B4271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E3E92F5-1612-3AD7-DE00-75D06EA3A7D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1B35235-FF15-777F-3182-488C88D91F1C}"/>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F3143DF6-58F1-8574-2728-FA947EA83C56}"/>
              </a:ext>
            </a:extLst>
          </p:cNvPr>
          <p:cNvSpPr>
            <a:spLocks noGrp="1"/>
          </p:cNvSpPr>
          <p:nvPr>
            <p:ph type="sldNum" sz="quarter" idx="5"/>
          </p:nvPr>
        </p:nvSpPr>
        <p:spPr/>
        <p:txBody>
          <a:bodyPr/>
          <a:lstStyle/>
          <a:p>
            <a:fld id="{FA3B3E31-5FC9-47AD-B429-534FB8C313B6}" type="slidenum">
              <a:rPr lang="en-GB" smtClean="0"/>
              <a:t>2</a:t>
            </a:fld>
            <a:endParaRPr lang="en-GB"/>
          </a:p>
        </p:txBody>
      </p:sp>
    </p:spTree>
    <p:extLst>
      <p:ext uri="{BB962C8B-B14F-4D97-AF65-F5344CB8AC3E}">
        <p14:creationId xmlns:p14="http://schemas.microsoft.com/office/powerpoint/2010/main" val="1455774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D407B-4446-701C-3B9E-468A6B13D1A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5554AF2-C9D1-1547-C662-0515483536C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315AF3B-2658-9D03-C1FE-F589B6E89892}"/>
              </a:ext>
            </a:extLst>
          </p:cNvPr>
          <p:cNvSpPr>
            <a:spLocks noGrp="1"/>
          </p:cNvSpPr>
          <p:nvPr>
            <p:ph type="body" idx="1"/>
          </p:nvPr>
        </p:nvSpPr>
        <p:spPr/>
        <p:txBody>
          <a:bodyPr/>
          <a:lstStyle/>
          <a:p>
            <a:r>
              <a:rPr lang="es-ES" sz="1200" b="1" kern="1200" dirty="0">
                <a:solidFill>
                  <a:schemeClr val="tx1"/>
                </a:solidFill>
                <a:effectLst/>
                <a:latin typeface="+mn-lt"/>
                <a:ea typeface="+mn-ea"/>
                <a:cs typeface="+mn-cs"/>
              </a:rPr>
              <a:t>a) Mercado Nacional (España):</a:t>
            </a:r>
            <a:endParaRPr lang="en-GB"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España, con su </a:t>
            </a:r>
            <a:r>
              <a:rPr lang="es-ES" sz="1200" b="1" kern="1200" dirty="0">
                <a:solidFill>
                  <a:schemeClr val="tx1"/>
                </a:solidFill>
                <a:effectLst/>
                <a:latin typeface="+mn-lt"/>
                <a:ea typeface="+mn-ea"/>
                <a:cs typeface="+mn-cs"/>
              </a:rPr>
              <a:t>clima favorable</a:t>
            </a:r>
            <a:r>
              <a:rPr lang="es-ES" sz="1200" kern="1200" dirty="0">
                <a:solidFill>
                  <a:schemeClr val="tx1"/>
                </a:solidFill>
                <a:effectLst/>
                <a:latin typeface="+mn-lt"/>
                <a:ea typeface="+mn-ea"/>
                <a:cs typeface="+mn-cs"/>
              </a:rPr>
              <a:t> y un gran número de explotaciones agrícolas que enfrentan crecientes necesidades de optimización de la gestión del agua para hacer frente a sequías y e impacto del cambio climático, ofrece un entorno idóneo para el desarrollo de </a:t>
            </a:r>
            <a:r>
              <a:rPr lang="es-ES" sz="1200" b="1" kern="1200" dirty="0">
                <a:solidFill>
                  <a:schemeClr val="tx1"/>
                </a:solidFill>
                <a:effectLst/>
                <a:latin typeface="+mn-lt"/>
                <a:ea typeface="+mn-ea"/>
                <a:cs typeface="+mn-cs"/>
              </a:rPr>
              <a:t>sistemas </a:t>
            </a:r>
            <a:r>
              <a:rPr lang="es-ES" sz="1200" b="1" kern="1200" dirty="0" err="1">
                <a:solidFill>
                  <a:schemeClr val="tx1"/>
                </a:solidFill>
                <a:effectLst/>
                <a:latin typeface="+mn-lt"/>
                <a:ea typeface="+mn-ea"/>
                <a:cs typeface="+mn-cs"/>
              </a:rPr>
              <a:t>agrivoltaicos</a:t>
            </a:r>
            <a:r>
              <a:rPr lang="es-ES" sz="1200" b="1" kern="1200" dirty="0">
                <a:solidFill>
                  <a:schemeClr val="tx1"/>
                </a:solidFill>
                <a:effectLst/>
                <a:latin typeface="+mn-lt"/>
                <a:ea typeface="+mn-ea"/>
                <a:cs typeface="+mn-cs"/>
              </a:rPr>
              <a:t> (APV)</a:t>
            </a:r>
            <a:r>
              <a:rPr lang="es-E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Demanda potencial:</a:t>
            </a:r>
            <a:endParaRPr lang="en-GB"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La demanda potencial del mercado español para DIGI-GROW es prometedora, impulsada por factores como las políticas de apoyo a la </a:t>
            </a:r>
            <a:r>
              <a:rPr lang="es-ES" sz="1200" kern="1200" dirty="0" err="1">
                <a:solidFill>
                  <a:schemeClr val="tx1"/>
                </a:solidFill>
                <a:effectLst/>
                <a:latin typeface="+mn-lt"/>
                <a:ea typeface="+mn-ea"/>
                <a:cs typeface="+mn-cs"/>
              </a:rPr>
              <a:t>agrivoltaica</a:t>
            </a:r>
            <a:r>
              <a:rPr lang="es-ES" sz="1200" kern="1200" dirty="0">
                <a:solidFill>
                  <a:schemeClr val="tx1"/>
                </a:solidFill>
                <a:effectLst/>
                <a:latin typeface="+mn-lt"/>
                <a:ea typeface="+mn-ea"/>
                <a:cs typeface="+mn-cs"/>
              </a:rPr>
              <a:t>, la disponibilidad de terrenos agrícolas y la creciente concienciación sobre la sostenibilidad.</a:t>
            </a:r>
            <a:endParaRPr lang="en-GB" sz="1200" kern="1200" dirty="0">
              <a:solidFill>
                <a:schemeClr val="tx1"/>
              </a:solidFill>
              <a:effectLst/>
              <a:latin typeface="+mn-lt"/>
              <a:ea typeface="+mn-ea"/>
              <a:cs typeface="+mn-cs"/>
            </a:endParaRPr>
          </a:p>
          <a:p>
            <a:pPr lvl="0"/>
            <a:r>
              <a:rPr lang="es-ES" sz="1200" kern="1200" dirty="0">
                <a:solidFill>
                  <a:schemeClr val="tx1"/>
                </a:solidFill>
                <a:effectLst/>
                <a:latin typeface="+mn-lt"/>
                <a:ea typeface="+mn-ea"/>
                <a:cs typeface="+mn-cs"/>
              </a:rPr>
              <a:t>España es líder en la implementación de energía fotovoltaica y ha adoptado políticas favorables, como la </a:t>
            </a:r>
            <a:r>
              <a:rPr lang="es-ES" sz="1200" b="1" kern="1200" dirty="0">
                <a:solidFill>
                  <a:schemeClr val="tx1"/>
                </a:solidFill>
                <a:effectLst/>
                <a:latin typeface="+mn-lt"/>
                <a:ea typeface="+mn-ea"/>
                <a:cs typeface="+mn-cs"/>
              </a:rPr>
              <a:t>Estrategia Nacional de Agricultura Sostenible</a:t>
            </a:r>
            <a:r>
              <a:rPr lang="es-ES" sz="1200" kern="1200" dirty="0">
                <a:solidFill>
                  <a:schemeClr val="tx1"/>
                </a:solidFill>
                <a:effectLst/>
                <a:latin typeface="+mn-lt"/>
                <a:ea typeface="+mn-ea"/>
                <a:cs typeface="+mn-cs"/>
              </a:rPr>
              <a:t> y los incentivos del Plan de Recuperación, Transformación y Resiliencia (PRTR).</a:t>
            </a:r>
            <a:endParaRPr lang="en-GB" sz="1200" kern="1200" dirty="0">
              <a:solidFill>
                <a:schemeClr val="tx1"/>
              </a:solidFill>
              <a:effectLst/>
              <a:latin typeface="+mn-lt"/>
              <a:ea typeface="+mn-ea"/>
              <a:cs typeface="+mn-cs"/>
            </a:endParaRPr>
          </a:p>
          <a:p>
            <a:pPr lvl="0"/>
            <a:r>
              <a:rPr lang="es-ES" sz="1200" kern="1200" dirty="0">
                <a:solidFill>
                  <a:schemeClr val="tx1"/>
                </a:solidFill>
                <a:effectLst/>
                <a:latin typeface="+mn-lt"/>
                <a:ea typeface="+mn-ea"/>
                <a:cs typeface="+mn-cs"/>
              </a:rPr>
              <a:t>Las regiones como </a:t>
            </a:r>
            <a:r>
              <a:rPr lang="es-ES" sz="1200" b="1" kern="1200" dirty="0">
                <a:solidFill>
                  <a:schemeClr val="tx1"/>
                </a:solidFill>
                <a:effectLst/>
                <a:latin typeface="+mn-lt"/>
                <a:ea typeface="+mn-ea"/>
                <a:cs typeface="+mn-cs"/>
              </a:rPr>
              <a:t>Andalucía, Murcia, Castilla la Mancha y Extremadura</a:t>
            </a:r>
            <a:r>
              <a:rPr lang="es-ES" sz="1200" kern="1200" dirty="0">
                <a:solidFill>
                  <a:schemeClr val="tx1"/>
                </a:solidFill>
                <a:effectLst/>
                <a:latin typeface="+mn-lt"/>
                <a:ea typeface="+mn-ea"/>
                <a:cs typeface="+mn-cs"/>
              </a:rPr>
              <a:t> tienen un alto potencial debido a su clima árido y necesidad de optimización del agua, donde la APV puede ofrecer </a:t>
            </a:r>
            <a:r>
              <a:rPr lang="es-ES" sz="1200" b="1" kern="1200" dirty="0">
                <a:solidFill>
                  <a:schemeClr val="tx1"/>
                </a:solidFill>
                <a:effectLst/>
                <a:latin typeface="+mn-lt"/>
                <a:ea typeface="+mn-ea"/>
                <a:cs typeface="+mn-cs"/>
              </a:rPr>
              <a:t>soluciones de gran impacto</a:t>
            </a:r>
            <a:r>
              <a:rPr lang="es-ES" sz="1200" kern="1200" dirty="0">
                <a:solidFill>
                  <a:schemeClr val="tx1"/>
                </a:solidFill>
                <a:effectLst/>
                <a:latin typeface="+mn-lt"/>
                <a:ea typeface="+mn-ea"/>
                <a:cs typeface="+mn-cs"/>
              </a:rPr>
              <a:t>. Es significativo el liderazgo productivo de estas regiones, podemos citar el caso de Almería cuyas en exportaciones se centra en las hortalizas, que constituyen el 60% de sus ventas al exterior, con un valor de 3.374 millones de euros en 2023. Este crecimiento del 2,5% respecto al año anterior refuerza su papel como "huerta de Europa”.</a:t>
            </a:r>
            <a:endParaRPr lang="en-GB" sz="1200" kern="1200" dirty="0">
              <a:solidFill>
                <a:schemeClr val="tx1"/>
              </a:solidFill>
              <a:effectLst/>
              <a:latin typeface="+mn-lt"/>
              <a:ea typeface="+mn-ea"/>
              <a:cs typeface="+mn-cs"/>
            </a:endParaRPr>
          </a:p>
          <a:p>
            <a:pPr lvl="0"/>
            <a:r>
              <a:rPr lang="es-ES" sz="1200" kern="1200" dirty="0">
                <a:solidFill>
                  <a:schemeClr val="tx1"/>
                </a:solidFill>
                <a:effectLst/>
                <a:latin typeface="+mn-lt"/>
                <a:ea typeface="+mn-ea"/>
                <a:cs typeface="+mn-cs"/>
              </a:rPr>
              <a:t>El mercado agrícola español cuenta con </a:t>
            </a:r>
            <a:r>
              <a:rPr lang="es-ES" sz="1200" b="1" kern="1200" dirty="0">
                <a:solidFill>
                  <a:schemeClr val="tx1"/>
                </a:solidFill>
                <a:effectLst/>
                <a:latin typeface="+mn-lt"/>
                <a:ea typeface="+mn-ea"/>
                <a:cs typeface="+mn-cs"/>
              </a:rPr>
              <a:t>más de 900.000 explotaciones, cubriendo casi 24 millones de ha. de superficie según CENSO Agrario 2020</a:t>
            </a:r>
            <a:r>
              <a:rPr lang="es-ES" sz="1200" kern="1200" dirty="0">
                <a:solidFill>
                  <a:schemeClr val="tx1"/>
                </a:solidFill>
                <a:effectLst/>
                <a:latin typeface="+mn-lt"/>
                <a:ea typeface="+mn-ea"/>
                <a:cs typeface="+mn-cs"/>
              </a:rPr>
              <a:t>, de las cuales un gran porcentaje son susceptibles de integrar soluciones APV para diversificar sus ingresos y optimizar el uso del terreno. El Censo agrario 2020 se elabora en el marco del programa comunitario de encuestas europeas sobre la estructura de las explotaciones agrarias llevado a cabo en todos los países de la Unión Europea. En el siguiente mapa se representan, mediante seis rangos identificados por colores, el número de explotaciones agrícolas distribuidas en el territorio nacional por regiones.</a:t>
            </a:r>
            <a:endParaRPr lang="en-GB" sz="1200" kern="1200" dirty="0">
              <a:solidFill>
                <a:schemeClr val="tx1"/>
              </a:solidFill>
              <a:effectLst/>
              <a:latin typeface="+mn-lt"/>
              <a:ea typeface="+mn-ea"/>
              <a:cs typeface="+mn-cs"/>
            </a:endParaRPr>
          </a:p>
          <a:p>
            <a:r>
              <a:rPr lang="es-ES" sz="1200" u="sng" kern="1200" dirty="0">
                <a:solidFill>
                  <a:schemeClr val="tx1"/>
                </a:solidFill>
                <a:effectLst/>
                <a:latin typeface="+mn-lt"/>
                <a:ea typeface="+mn-ea"/>
                <a:cs typeface="+mn-cs"/>
                <a:hlinkClick r:id="rId3"/>
              </a:rPr>
              <a:t>Estrategia Nacional de Agricultura sostenible</a:t>
            </a:r>
            <a:endParaRPr lang="en-GB" sz="1200" kern="1200" dirty="0">
              <a:solidFill>
                <a:schemeClr val="tx1"/>
              </a:solidFill>
              <a:effectLst/>
              <a:latin typeface="+mn-lt"/>
              <a:ea typeface="+mn-ea"/>
              <a:cs typeface="+mn-cs"/>
            </a:endParaRPr>
          </a:p>
          <a:p>
            <a:r>
              <a:rPr lang="es-ES" sz="1200" u="sng" kern="1200" dirty="0">
                <a:solidFill>
                  <a:schemeClr val="tx1"/>
                </a:solidFill>
                <a:effectLst/>
                <a:latin typeface="+mn-lt"/>
                <a:ea typeface="+mn-ea"/>
                <a:cs typeface="+mn-cs"/>
                <a:hlinkClick r:id="rId4"/>
              </a:rPr>
              <a:t>Plan de Recuperación, Transformación y Resiliencia</a:t>
            </a:r>
            <a:endParaRPr lang="en-GB"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CENSO Agrario 2020 INE </a:t>
            </a:r>
            <a:r>
              <a:rPr lang="es-ES" sz="1200" u="sng" kern="1200" dirty="0">
                <a:solidFill>
                  <a:schemeClr val="tx1"/>
                </a:solidFill>
                <a:effectLst/>
                <a:latin typeface="+mn-lt"/>
                <a:ea typeface="+mn-ea"/>
                <a:cs typeface="+mn-cs"/>
                <a:hlinkClick r:id="rId5"/>
              </a:rPr>
              <a:t>https://www.ine.es/censoagrario2020/presentacion/index.htm</a:t>
            </a:r>
            <a:endParaRPr lang="en-GB" sz="1200" kern="1200" dirty="0">
              <a:solidFill>
                <a:schemeClr val="tx1"/>
              </a:solidFill>
              <a:effectLst/>
              <a:latin typeface="+mn-lt"/>
              <a:ea typeface="+mn-ea"/>
              <a:cs typeface="+mn-cs"/>
            </a:endParaRPr>
          </a:p>
          <a:p>
            <a:endParaRPr lang="en-GB" dirty="0"/>
          </a:p>
        </p:txBody>
      </p:sp>
      <p:sp>
        <p:nvSpPr>
          <p:cNvPr id="4" name="Marcador de número de diapositiva 3">
            <a:extLst>
              <a:ext uri="{FF2B5EF4-FFF2-40B4-BE49-F238E27FC236}">
                <a16:creationId xmlns:a16="http://schemas.microsoft.com/office/drawing/2014/main" id="{0A297133-0C77-3848-BB71-39F4EAEAF134}"/>
              </a:ext>
            </a:extLst>
          </p:cNvPr>
          <p:cNvSpPr>
            <a:spLocks noGrp="1"/>
          </p:cNvSpPr>
          <p:nvPr>
            <p:ph type="sldNum" sz="quarter" idx="5"/>
          </p:nvPr>
        </p:nvSpPr>
        <p:spPr/>
        <p:txBody>
          <a:bodyPr/>
          <a:lstStyle/>
          <a:p>
            <a:fld id="{FA3B3E31-5FC9-47AD-B429-534FB8C313B6}" type="slidenum">
              <a:rPr lang="en-GB" smtClean="0"/>
              <a:t>3</a:t>
            </a:fld>
            <a:endParaRPr lang="en-GB"/>
          </a:p>
        </p:txBody>
      </p:sp>
    </p:spTree>
    <p:extLst>
      <p:ext uri="{BB962C8B-B14F-4D97-AF65-F5344CB8AC3E}">
        <p14:creationId xmlns:p14="http://schemas.microsoft.com/office/powerpoint/2010/main" val="123429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A8227-3C8E-CB07-1D85-F57EC7BAFA5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9E08BFA-78CB-CC00-15D3-23680A7E36E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94C9655-9A6E-E1E4-B8F4-FD5E23C8F66C}"/>
              </a:ext>
            </a:extLst>
          </p:cNvPr>
          <p:cNvSpPr>
            <a:spLocks noGrp="1"/>
          </p:cNvSpPr>
          <p:nvPr>
            <p:ph type="body" idx="1"/>
          </p:nvPr>
        </p:nvSpPr>
        <p:spPr/>
        <p:txBody>
          <a:bodyPr/>
          <a:lstStyle/>
          <a:p>
            <a:r>
              <a:rPr lang="es-ES" sz="1200" b="1" kern="1200" dirty="0">
                <a:solidFill>
                  <a:schemeClr val="tx1"/>
                </a:solidFill>
                <a:effectLst/>
                <a:latin typeface="+mn-lt"/>
                <a:ea typeface="+mn-ea"/>
                <a:cs typeface="+mn-cs"/>
              </a:rPr>
              <a:t>a) Mercado Nacional (España):</a:t>
            </a:r>
            <a:endParaRPr lang="en-GB"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España, con su </a:t>
            </a:r>
            <a:r>
              <a:rPr lang="es-ES" sz="1200" b="1" kern="1200" dirty="0">
                <a:solidFill>
                  <a:schemeClr val="tx1"/>
                </a:solidFill>
                <a:effectLst/>
                <a:latin typeface="+mn-lt"/>
                <a:ea typeface="+mn-ea"/>
                <a:cs typeface="+mn-cs"/>
              </a:rPr>
              <a:t>clima favorable</a:t>
            </a:r>
            <a:r>
              <a:rPr lang="es-ES" sz="1200" kern="1200" dirty="0">
                <a:solidFill>
                  <a:schemeClr val="tx1"/>
                </a:solidFill>
                <a:effectLst/>
                <a:latin typeface="+mn-lt"/>
                <a:ea typeface="+mn-ea"/>
                <a:cs typeface="+mn-cs"/>
              </a:rPr>
              <a:t> y un gran número de explotaciones agrícolas que enfrentan crecientes necesidades de optimización de la gestión del agua para hacer frente a sequías y e impacto del cambio climático, ofrece un entorno idóneo para el desarrollo de </a:t>
            </a:r>
            <a:r>
              <a:rPr lang="es-ES" sz="1200" b="1" kern="1200" dirty="0">
                <a:solidFill>
                  <a:schemeClr val="tx1"/>
                </a:solidFill>
                <a:effectLst/>
                <a:latin typeface="+mn-lt"/>
                <a:ea typeface="+mn-ea"/>
                <a:cs typeface="+mn-cs"/>
              </a:rPr>
              <a:t>sistemas </a:t>
            </a:r>
            <a:r>
              <a:rPr lang="es-ES" sz="1200" b="1" kern="1200" dirty="0" err="1">
                <a:solidFill>
                  <a:schemeClr val="tx1"/>
                </a:solidFill>
                <a:effectLst/>
                <a:latin typeface="+mn-lt"/>
                <a:ea typeface="+mn-ea"/>
                <a:cs typeface="+mn-cs"/>
              </a:rPr>
              <a:t>agrivoltaicos</a:t>
            </a:r>
            <a:r>
              <a:rPr lang="es-ES" sz="1200" b="1" kern="1200" dirty="0">
                <a:solidFill>
                  <a:schemeClr val="tx1"/>
                </a:solidFill>
                <a:effectLst/>
                <a:latin typeface="+mn-lt"/>
                <a:ea typeface="+mn-ea"/>
                <a:cs typeface="+mn-cs"/>
              </a:rPr>
              <a:t> (APV)</a:t>
            </a:r>
            <a:r>
              <a:rPr lang="es-E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Demanda potencial:</a:t>
            </a:r>
            <a:endParaRPr lang="en-GB"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La demanda potencial del mercado español para DIGI-GROW es prometedora, impulsada por factores como las políticas de apoyo a la </a:t>
            </a:r>
            <a:r>
              <a:rPr lang="es-ES" sz="1200" kern="1200" dirty="0" err="1">
                <a:solidFill>
                  <a:schemeClr val="tx1"/>
                </a:solidFill>
                <a:effectLst/>
                <a:latin typeface="+mn-lt"/>
                <a:ea typeface="+mn-ea"/>
                <a:cs typeface="+mn-cs"/>
              </a:rPr>
              <a:t>agrivoltaica</a:t>
            </a:r>
            <a:r>
              <a:rPr lang="es-ES" sz="1200" kern="1200" dirty="0">
                <a:solidFill>
                  <a:schemeClr val="tx1"/>
                </a:solidFill>
                <a:effectLst/>
                <a:latin typeface="+mn-lt"/>
                <a:ea typeface="+mn-ea"/>
                <a:cs typeface="+mn-cs"/>
              </a:rPr>
              <a:t>, la disponibilidad de terrenos agrícolas y la creciente concienciación sobre la sostenibilidad.</a:t>
            </a:r>
            <a:endParaRPr lang="en-GB" sz="1200" kern="1200" dirty="0">
              <a:solidFill>
                <a:schemeClr val="tx1"/>
              </a:solidFill>
              <a:effectLst/>
              <a:latin typeface="+mn-lt"/>
              <a:ea typeface="+mn-ea"/>
              <a:cs typeface="+mn-cs"/>
            </a:endParaRPr>
          </a:p>
          <a:p>
            <a:pPr lvl="0"/>
            <a:r>
              <a:rPr lang="es-ES" sz="1200" kern="1200" dirty="0">
                <a:solidFill>
                  <a:schemeClr val="tx1"/>
                </a:solidFill>
                <a:effectLst/>
                <a:latin typeface="+mn-lt"/>
                <a:ea typeface="+mn-ea"/>
                <a:cs typeface="+mn-cs"/>
              </a:rPr>
              <a:t>España es líder en la implementación de energía fotovoltaica y ha adoptado políticas favorables, como la </a:t>
            </a:r>
            <a:r>
              <a:rPr lang="es-ES" sz="1200" b="1" kern="1200" dirty="0">
                <a:solidFill>
                  <a:schemeClr val="tx1"/>
                </a:solidFill>
                <a:effectLst/>
                <a:latin typeface="+mn-lt"/>
                <a:ea typeface="+mn-ea"/>
                <a:cs typeface="+mn-cs"/>
              </a:rPr>
              <a:t>Estrategia Nacional de Agricultura Sostenible</a:t>
            </a:r>
            <a:r>
              <a:rPr lang="es-ES" sz="1200" kern="1200" dirty="0">
                <a:solidFill>
                  <a:schemeClr val="tx1"/>
                </a:solidFill>
                <a:effectLst/>
                <a:latin typeface="+mn-lt"/>
                <a:ea typeface="+mn-ea"/>
                <a:cs typeface="+mn-cs"/>
              </a:rPr>
              <a:t> y los incentivos del Plan de Recuperación, Transformación y Resiliencia (PRTR).</a:t>
            </a:r>
            <a:endParaRPr lang="en-GB" sz="1200" kern="1200" dirty="0">
              <a:solidFill>
                <a:schemeClr val="tx1"/>
              </a:solidFill>
              <a:effectLst/>
              <a:latin typeface="+mn-lt"/>
              <a:ea typeface="+mn-ea"/>
              <a:cs typeface="+mn-cs"/>
            </a:endParaRPr>
          </a:p>
          <a:p>
            <a:pPr lvl="0"/>
            <a:r>
              <a:rPr lang="es-ES" sz="1200" kern="1200" dirty="0">
                <a:solidFill>
                  <a:schemeClr val="tx1"/>
                </a:solidFill>
                <a:effectLst/>
                <a:latin typeface="+mn-lt"/>
                <a:ea typeface="+mn-ea"/>
                <a:cs typeface="+mn-cs"/>
              </a:rPr>
              <a:t>Las regiones como </a:t>
            </a:r>
            <a:r>
              <a:rPr lang="es-ES" sz="1200" b="1" kern="1200" dirty="0">
                <a:solidFill>
                  <a:schemeClr val="tx1"/>
                </a:solidFill>
                <a:effectLst/>
                <a:latin typeface="+mn-lt"/>
                <a:ea typeface="+mn-ea"/>
                <a:cs typeface="+mn-cs"/>
              </a:rPr>
              <a:t>Andalucía, Murcia, Castilla la Mancha y Extremadura</a:t>
            </a:r>
            <a:r>
              <a:rPr lang="es-ES" sz="1200" kern="1200" dirty="0">
                <a:solidFill>
                  <a:schemeClr val="tx1"/>
                </a:solidFill>
                <a:effectLst/>
                <a:latin typeface="+mn-lt"/>
                <a:ea typeface="+mn-ea"/>
                <a:cs typeface="+mn-cs"/>
              </a:rPr>
              <a:t> tienen un alto potencial debido a su clima árido y necesidad de optimización del agua, donde la APV puede ofrecer </a:t>
            </a:r>
            <a:r>
              <a:rPr lang="es-ES" sz="1200" b="1" kern="1200" dirty="0">
                <a:solidFill>
                  <a:schemeClr val="tx1"/>
                </a:solidFill>
                <a:effectLst/>
                <a:latin typeface="+mn-lt"/>
                <a:ea typeface="+mn-ea"/>
                <a:cs typeface="+mn-cs"/>
              </a:rPr>
              <a:t>soluciones de gran impacto</a:t>
            </a:r>
            <a:r>
              <a:rPr lang="es-ES" sz="1200" kern="1200" dirty="0">
                <a:solidFill>
                  <a:schemeClr val="tx1"/>
                </a:solidFill>
                <a:effectLst/>
                <a:latin typeface="+mn-lt"/>
                <a:ea typeface="+mn-ea"/>
                <a:cs typeface="+mn-cs"/>
              </a:rPr>
              <a:t>. Es significativo el liderazgo productivo de estas regiones, podemos citar el caso de Almería cuyas en exportaciones se centra en las hortalizas, que constituyen el 60% de sus ventas al exterior, con un valor de 3.374 millones de euros en 2023. Este crecimiento del 2,5% respecto al año anterior refuerza su papel como "huerta de Europa”.</a:t>
            </a:r>
            <a:endParaRPr lang="en-GB" sz="1200" kern="1200" dirty="0">
              <a:solidFill>
                <a:schemeClr val="tx1"/>
              </a:solidFill>
              <a:effectLst/>
              <a:latin typeface="+mn-lt"/>
              <a:ea typeface="+mn-ea"/>
              <a:cs typeface="+mn-cs"/>
            </a:endParaRPr>
          </a:p>
          <a:p>
            <a:pPr lvl="0"/>
            <a:r>
              <a:rPr lang="es-ES" sz="1200" kern="1200" dirty="0">
                <a:solidFill>
                  <a:schemeClr val="tx1"/>
                </a:solidFill>
                <a:effectLst/>
                <a:latin typeface="+mn-lt"/>
                <a:ea typeface="+mn-ea"/>
                <a:cs typeface="+mn-cs"/>
              </a:rPr>
              <a:t>El mercado agrícola español cuenta con </a:t>
            </a:r>
            <a:r>
              <a:rPr lang="es-ES" sz="1200" b="1" kern="1200" dirty="0">
                <a:solidFill>
                  <a:schemeClr val="tx1"/>
                </a:solidFill>
                <a:effectLst/>
                <a:latin typeface="+mn-lt"/>
                <a:ea typeface="+mn-ea"/>
                <a:cs typeface="+mn-cs"/>
              </a:rPr>
              <a:t>más de 900.000 explotaciones, cubriendo casi 24 millones de ha. de superficie según CENSO Agrario 2020</a:t>
            </a:r>
            <a:r>
              <a:rPr lang="es-ES" sz="1200" kern="1200" dirty="0">
                <a:solidFill>
                  <a:schemeClr val="tx1"/>
                </a:solidFill>
                <a:effectLst/>
                <a:latin typeface="+mn-lt"/>
                <a:ea typeface="+mn-ea"/>
                <a:cs typeface="+mn-cs"/>
              </a:rPr>
              <a:t>, de las cuales un gran porcentaje son susceptibles de integrar soluciones APV para diversificar sus ingresos y optimizar el uso del terreno. El Censo agrario 2020 se elabora en el marco del programa comunitario de encuestas europeas sobre la estructura de las explotaciones agrarias llevado a cabo en todos los países de la Unión Europea. En el siguiente mapa se representan, mediante seis rangos identificados por colores, el número de explotaciones agrícolas distribuidas en el territorio nacional por regiones.</a:t>
            </a:r>
            <a:endParaRPr lang="en-GB" sz="1200" kern="1200" dirty="0">
              <a:solidFill>
                <a:schemeClr val="tx1"/>
              </a:solidFill>
              <a:effectLst/>
              <a:latin typeface="+mn-lt"/>
              <a:ea typeface="+mn-ea"/>
              <a:cs typeface="+mn-cs"/>
            </a:endParaRPr>
          </a:p>
          <a:p>
            <a:r>
              <a:rPr lang="es-ES" sz="1200" u="sng" kern="1200" dirty="0">
                <a:solidFill>
                  <a:schemeClr val="tx1"/>
                </a:solidFill>
                <a:effectLst/>
                <a:latin typeface="+mn-lt"/>
                <a:ea typeface="+mn-ea"/>
                <a:cs typeface="+mn-cs"/>
                <a:hlinkClick r:id="rId3"/>
              </a:rPr>
              <a:t>Estrategia Nacional de Agricultura sostenible</a:t>
            </a:r>
            <a:endParaRPr lang="en-GB" sz="1200" kern="1200" dirty="0">
              <a:solidFill>
                <a:schemeClr val="tx1"/>
              </a:solidFill>
              <a:effectLst/>
              <a:latin typeface="+mn-lt"/>
              <a:ea typeface="+mn-ea"/>
              <a:cs typeface="+mn-cs"/>
            </a:endParaRPr>
          </a:p>
          <a:p>
            <a:r>
              <a:rPr lang="es-ES" sz="1200" u="sng" kern="1200" dirty="0">
                <a:solidFill>
                  <a:schemeClr val="tx1"/>
                </a:solidFill>
                <a:effectLst/>
                <a:latin typeface="+mn-lt"/>
                <a:ea typeface="+mn-ea"/>
                <a:cs typeface="+mn-cs"/>
                <a:hlinkClick r:id="rId4"/>
              </a:rPr>
              <a:t>Plan de Recuperación, Transformación y Resiliencia</a:t>
            </a:r>
            <a:endParaRPr lang="en-GB"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CENSO Agrario 2020 INE </a:t>
            </a:r>
            <a:r>
              <a:rPr lang="es-ES" sz="1200" u="sng" kern="1200" dirty="0">
                <a:solidFill>
                  <a:schemeClr val="tx1"/>
                </a:solidFill>
                <a:effectLst/>
                <a:latin typeface="+mn-lt"/>
                <a:ea typeface="+mn-ea"/>
                <a:cs typeface="+mn-cs"/>
                <a:hlinkClick r:id="rId5"/>
              </a:rPr>
              <a:t>https://www.ine.es/censoagrario2020/presentacion/index.htm</a:t>
            </a:r>
            <a:endParaRPr lang="en-GB" sz="1200" kern="1200" dirty="0">
              <a:solidFill>
                <a:schemeClr val="tx1"/>
              </a:solidFill>
              <a:effectLst/>
              <a:latin typeface="+mn-lt"/>
              <a:ea typeface="+mn-ea"/>
              <a:cs typeface="+mn-cs"/>
            </a:endParaRPr>
          </a:p>
          <a:p>
            <a:endParaRPr lang="en-GB" dirty="0"/>
          </a:p>
        </p:txBody>
      </p:sp>
      <p:sp>
        <p:nvSpPr>
          <p:cNvPr id="4" name="Marcador de número de diapositiva 3">
            <a:extLst>
              <a:ext uri="{FF2B5EF4-FFF2-40B4-BE49-F238E27FC236}">
                <a16:creationId xmlns:a16="http://schemas.microsoft.com/office/drawing/2014/main" id="{4C125B0C-8809-0E1C-95B8-7BC07491D684}"/>
              </a:ext>
            </a:extLst>
          </p:cNvPr>
          <p:cNvSpPr>
            <a:spLocks noGrp="1"/>
          </p:cNvSpPr>
          <p:nvPr>
            <p:ph type="sldNum" sz="quarter" idx="5"/>
          </p:nvPr>
        </p:nvSpPr>
        <p:spPr/>
        <p:txBody>
          <a:bodyPr/>
          <a:lstStyle/>
          <a:p>
            <a:fld id="{FA3B3E31-5FC9-47AD-B429-534FB8C313B6}" type="slidenum">
              <a:rPr lang="en-GB" smtClean="0"/>
              <a:t>4</a:t>
            </a:fld>
            <a:endParaRPr lang="en-GB"/>
          </a:p>
        </p:txBody>
      </p:sp>
    </p:spTree>
    <p:extLst>
      <p:ext uri="{BB962C8B-B14F-4D97-AF65-F5344CB8AC3E}">
        <p14:creationId xmlns:p14="http://schemas.microsoft.com/office/powerpoint/2010/main" val="2431223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385FA-0F74-B5F1-E734-86DE09025F2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9081BFD-DACD-FDDC-B079-BAFAC6560BF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C7CD0A1-A9FF-C90C-94BC-3DB0785C29B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kern="1200" dirty="0">
                <a:solidFill>
                  <a:schemeClr val="tx1"/>
                </a:solidFill>
                <a:effectLst/>
                <a:latin typeface="+mn-lt"/>
                <a:ea typeface="+mn-ea"/>
                <a:cs typeface="+mn-cs"/>
              </a:rPr>
              <a:t>5.2. NIVEL DE DESARROLLO CIENTÍFICO Y TECNOLÓGICO, Y GRADO DE INNOVACIÓN Y PROGRESO CON RELACIÓN AL ESTADO ACTUAL DE LOS CONOCIMIENTOS </a:t>
            </a:r>
            <a:endParaRPr lang="en-GB" sz="1200" b="1" kern="1200" dirty="0">
              <a:solidFill>
                <a:schemeClr val="tx1"/>
              </a:solidFill>
              <a:effectLst/>
              <a:latin typeface="+mn-lt"/>
              <a:ea typeface="+mn-ea"/>
              <a:cs typeface="+mn-cs"/>
            </a:endParaRPr>
          </a:p>
          <a:p>
            <a:endParaRPr lang="en-GB" dirty="0"/>
          </a:p>
        </p:txBody>
      </p:sp>
      <p:sp>
        <p:nvSpPr>
          <p:cNvPr id="4" name="Marcador de número de diapositiva 3">
            <a:extLst>
              <a:ext uri="{FF2B5EF4-FFF2-40B4-BE49-F238E27FC236}">
                <a16:creationId xmlns:a16="http://schemas.microsoft.com/office/drawing/2014/main" id="{DCCAD813-213A-0C91-0C0F-10ECACE1C6F8}"/>
              </a:ext>
            </a:extLst>
          </p:cNvPr>
          <p:cNvSpPr>
            <a:spLocks noGrp="1"/>
          </p:cNvSpPr>
          <p:nvPr>
            <p:ph type="sldNum" sz="quarter" idx="5"/>
          </p:nvPr>
        </p:nvSpPr>
        <p:spPr/>
        <p:txBody>
          <a:bodyPr/>
          <a:lstStyle/>
          <a:p>
            <a:fld id="{FA3B3E31-5FC9-47AD-B429-534FB8C313B6}" type="slidenum">
              <a:rPr lang="en-GB" smtClean="0"/>
              <a:t>5</a:t>
            </a:fld>
            <a:endParaRPr lang="en-GB"/>
          </a:p>
        </p:txBody>
      </p:sp>
    </p:spTree>
    <p:extLst>
      <p:ext uri="{BB962C8B-B14F-4D97-AF65-F5344CB8AC3E}">
        <p14:creationId xmlns:p14="http://schemas.microsoft.com/office/powerpoint/2010/main" val="1291369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BC007-601F-A861-4B61-B9D4538991B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A86C6EC-019D-4B6F-F48D-46B62B6BD9A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B481209-D025-C3C7-7CF6-33D04AFE85F9}"/>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64535091-12A9-F208-80A2-259F5F982CA1}"/>
              </a:ext>
            </a:extLst>
          </p:cNvPr>
          <p:cNvSpPr>
            <a:spLocks noGrp="1"/>
          </p:cNvSpPr>
          <p:nvPr>
            <p:ph type="sldNum" sz="quarter" idx="5"/>
          </p:nvPr>
        </p:nvSpPr>
        <p:spPr/>
        <p:txBody>
          <a:bodyPr/>
          <a:lstStyle/>
          <a:p>
            <a:fld id="{FA3B3E31-5FC9-47AD-B429-534FB8C313B6}" type="slidenum">
              <a:rPr lang="en-GB" smtClean="0"/>
              <a:t>6</a:t>
            </a:fld>
            <a:endParaRPr lang="en-GB"/>
          </a:p>
        </p:txBody>
      </p:sp>
    </p:spTree>
    <p:extLst>
      <p:ext uri="{BB962C8B-B14F-4D97-AF65-F5344CB8AC3E}">
        <p14:creationId xmlns:p14="http://schemas.microsoft.com/office/powerpoint/2010/main" val="3185227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7F364-814F-6393-F79A-CBBC181014F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02AF98F-0FC1-4549-DBC5-CBBCB775818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84B0A6F-74F2-53ED-6ED0-CE0ED54C1C90}"/>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8985163C-AB9D-F0DA-7566-19D6724F0260}"/>
              </a:ext>
            </a:extLst>
          </p:cNvPr>
          <p:cNvSpPr>
            <a:spLocks noGrp="1"/>
          </p:cNvSpPr>
          <p:nvPr>
            <p:ph type="sldNum" sz="quarter" idx="5"/>
          </p:nvPr>
        </p:nvSpPr>
        <p:spPr/>
        <p:txBody>
          <a:bodyPr/>
          <a:lstStyle/>
          <a:p>
            <a:fld id="{FA3B3E31-5FC9-47AD-B429-534FB8C313B6}" type="slidenum">
              <a:rPr lang="en-GB" smtClean="0"/>
              <a:t>7</a:t>
            </a:fld>
            <a:endParaRPr lang="en-GB"/>
          </a:p>
        </p:txBody>
      </p:sp>
    </p:spTree>
    <p:extLst>
      <p:ext uri="{BB962C8B-B14F-4D97-AF65-F5344CB8AC3E}">
        <p14:creationId xmlns:p14="http://schemas.microsoft.com/office/powerpoint/2010/main" val="3335757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AC39F-37A8-8BE9-0ADB-214AE281256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526BEFE-6208-3F2B-E631-C87F1C7A8E1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0B9AFD8-3B83-C98F-BB9C-3DBEFF6E80DC}"/>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EC16DA36-D761-E84A-C377-3066BE901D66}"/>
              </a:ext>
            </a:extLst>
          </p:cNvPr>
          <p:cNvSpPr>
            <a:spLocks noGrp="1"/>
          </p:cNvSpPr>
          <p:nvPr>
            <p:ph type="sldNum" sz="quarter" idx="5"/>
          </p:nvPr>
        </p:nvSpPr>
        <p:spPr/>
        <p:txBody>
          <a:bodyPr/>
          <a:lstStyle/>
          <a:p>
            <a:fld id="{FA3B3E31-5FC9-47AD-B429-534FB8C313B6}" type="slidenum">
              <a:rPr lang="en-GB" smtClean="0"/>
              <a:t>8</a:t>
            </a:fld>
            <a:endParaRPr lang="en-GB"/>
          </a:p>
        </p:txBody>
      </p:sp>
    </p:spTree>
    <p:extLst>
      <p:ext uri="{BB962C8B-B14F-4D97-AF65-F5344CB8AC3E}">
        <p14:creationId xmlns:p14="http://schemas.microsoft.com/office/powerpoint/2010/main" val="2179758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FD9BA-D6C2-572C-392C-500DF9DFF2A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5626EB6-F505-B77B-432E-3179024933A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593D3C8-804E-E484-EBE8-951F0A274C37}"/>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FE5332CC-1473-9B07-2649-61BDB9DAE2EC}"/>
              </a:ext>
            </a:extLst>
          </p:cNvPr>
          <p:cNvSpPr>
            <a:spLocks noGrp="1"/>
          </p:cNvSpPr>
          <p:nvPr>
            <p:ph type="sldNum" sz="quarter" idx="5"/>
          </p:nvPr>
        </p:nvSpPr>
        <p:spPr/>
        <p:txBody>
          <a:bodyPr/>
          <a:lstStyle/>
          <a:p>
            <a:fld id="{FA3B3E31-5FC9-47AD-B429-534FB8C313B6}" type="slidenum">
              <a:rPr lang="en-GB" smtClean="0"/>
              <a:t>9</a:t>
            </a:fld>
            <a:endParaRPr lang="en-GB"/>
          </a:p>
        </p:txBody>
      </p:sp>
    </p:spTree>
    <p:extLst>
      <p:ext uri="{BB962C8B-B14F-4D97-AF65-F5344CB8AC3E}">
        <p14:creationId xmlns:p14="http://schemas.microsoft.com/office/powerpoint/2010/main" val="3127592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F4CA3-6542-A14E-74E5-1855F1B1EAC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D980596-F238-04A0-8D0C-CC893988970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E4E6B69-BCE0-9325-C3E0-51891C49B531}"/>
              </a:ext>
            </a:extLst>
          </p:cNvPr>
          <p:cNvSpPr>
            <a:spLocks noGrp="1"/>
          </p:cNvSpPr>
          <p:nvPr>
            <p:ph type="body" idx="1"/>
          </p:nvPr>
        </p:nvSpPr>
        <p:spPr/>
        <p:txBody>
          <a:bodyPr/>
          <a:lstStyle/>
          <a:p>
            <a:r>
              <a:rPr lang="es-ES" sz="1200" kern="1200" dirty="0">
                <a:solidFill>
                  <a:schemeClr val="tx1"/>
                </a:solidFill>
                <a:effectLst/>
                <a:latin typeface="+mn-lt"/>
                <a:ea typeface="+mn-ea"/>
                <a:cs typeface="+mn-cs"/>
              </a:rPr>
              <a:t>entradas básicas como: área disponible, tipo de instalación APV, altura de los módulos, consumo anual de energía y agua, capacidad nominal y tipo de cultivo.</a:t>
            </a:r>
            <a:endParaRPr lang="en-GB"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Como salida, los usuarios obtendrán:</a:t>
            </a:r>
            <a:endParaRPr lang="en-GB"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1. Una estimación inicial del rendimiento fotovoltaico, agrícola y económico en un informe PDF.</a:t>
            </a:r>
            <a:endParaRPr lang="en-GB"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2. Un dimensionamiento preliminar del sistema APV óptimo según su presupuesto de inversión, perfil de consumo energético y restricciones técnicas aplicables.</a:t>
            </a:r>
            <a:endParaRPr lang="en-GB" sz="1200" kern="1200" dirty="0">
              <a:solidFill>
                <a:schemeClr val="tx1"/>
              </a:solidFill>
              <a:effectLst/>
              <a:latin typeface="+mn-lt"/>
              <a:ea typeface="+mn-ea"/>
              <a:cs typeface="+mn-cs"/>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herramienta de dimensionamiento permitirá a los desarrolladores de proyectos APV generar informes técnicos y económicos detallados. A diferencia de la calculadora en línea, esta herramienta estará destinada a usuarios técnicos, permitiéndoles introducir entradas más detalladas para obtener análisis de ingeniería más completos.</a:t>
            </a:r>
            <a:endParaRPr lang="en-GB" sz="1200" kern="1200" dirty="0">
              <a:solidFill>
                <a:schemeClr val="tx1"/>
              </a:solidFill>
              <a:effectLst/>
              <a:latin typeface="+mn-lt"/>
              <a:ea typeface="+mn-ea"/>
              <a:cs typeface="+mn-cs"/>
            </a:endParaRPr>
          </a:p>
          <a:p>
            <a:endParaRPr lang="en-GB" dirty="0"/>
          </a:p>
          <a:p>
            <a:pPr lvl="0"/>
            <a:r>
              <a:rPr lang="es-ES" sz="1200" kern="1200" dirty="0">
                <a:solidFill>
                  <a:schemeClr val="tx1"/>
                </a:solidFill>
                <a:effectLst/>
                <a:latin typeface="+mn-lt"/>
                <a:ea typeface="+mn-ea"/>
                <a:cs typeface="+mn-cs"/>
              </a:rPr>
              <a:t>Recogida de datos monitorizados (radiación solar, PAR, generación fotovoltaica, consumo eléctrico, consumo de agua, datos meteorológicos, etc.)</a:t>
            </a:r>
            <a:endParaRPr lang="en-GB" sz="1200" kern="1200" dirty="0">
              <a:solidFill>
                <a:schemeClr val="tx1"/>
              </a:solidFill>
              <a:effectLst/>
              <a:latin typeface="+mn-lt"/>
              <a:ea typeface="+mn-ea"/>
              <a:cs typeface="+mn-cs"/>
            </a:endParaRPr>
          </a:p>
          <a:p>
            <a:pPr lvl="0"/>
            <a:r>
              <a:rPr lang="es-ES" sz="1200" kern="1200" dirty="0">
                <a:solidFill>
                  <a:schemeClr val="tx1"/>
                </a:solidFill>
                <a:effectLst/>
                <a:latin typeface="+mn-lt"/>
                <a:ea typeface="+mn-ea"/>
                <a:cs typeface="+mn-cs"/>
              </a:rPr>
              <a:t>Preprocesamiento y visualización de datos.</a:t>
            </a:r>
            <a:endParaRPr lang="en-GB" sz="1200" kern="1200" dirty="0">
              <a:solidFill>
                <a:schemeClr val="tx1"/>
              </a:solidFill>
              <a:effectLst/>
              <a:latin typeface="+mn-lt"/>
              <a:ea typeface="+mn-ea"/>
              <a:cs typeface="+mn-cs"/>
            </a:endParaRPr>
          </a:p>
          <a:p>
            <a:pPr lvl="0"/>
            <a:r>
              <a:rPr lang="es-ES" sz="1200" kern="1200" dirty="0">
                <a:solidFill>
                  <a:schemeClr val="tx1"/>
                </a:solidFill>
                <a:effectLst/>
                <a:latin typeface="+mn-lt"/>
                <a:ea typeface="+mn-ea"/>
                <a:cs typeface="+mn-cs"/>
              </a:rPr>
              <a:t>Alertas e indicadores de ayuda a la toma de decisiones y recomendaciones sobre el funcionamiento del sistema (gestión de la energía, equilibrio de la carga eléctrica...)</a:t>
            </a:r>
            <a:endParaRPr lang="en-GB" sz="1200" kern="1200" dirty="0">
              <a:solidFill>
                <a:schemeClr val="tx1"/>
              </a:solidFill>
              <a:effectLst/>
              <a:latin typeface="+mn-lt"/>
              <a:ea typeface="+mn-ea"/>
              <a:cs typeface="+mn-cs"/>
            </a:endParaRPr>
          </a:p>
          <a:p>
            <a:endParaRPr lang="en-GB" dirty="0"/>
          </a:p>
          <a:p>
            <a:endParaRPr lang="en-GB" dirty="0"/>
          </a:p>
        </p:txBody>
      </p:sp>
      <p:sp>
        <p:nvSpPr>
          <p:cNvPr id="4" name="Marcador de número de diapositiva 3">
            <a:extLst>
              <a:ext uri="{FF2B5EF4-FFF2-40B4-BE49-F238E27FC236}">
                <a16:creationId xmlns:a16="http://schemas.microsoft.com/office/drawing/2014/main" id="{E9FBBB72-7A31-4F3B-545A-CE6A22212AC6}"/>
              </a:ext>
            </a:extLst>
          </p:cNvPr>
          <p:cNvSpPr>
            <a:spLocks noGrp="1"/>
          </p:cNvSpPr>
          <p:nvPr>
            <p:ph type="sldNum" sz="quarter" idx="5"/>
          </p:nvPr>
        </p:nvSpPr>
        <p:spPr/>
        <p:txBody>
          <a:bodyPr/>
          <a:lstStyle/>
          <a:p>
            <a:fld id="{FA3B3E31-5FC9-47AD-B429-534FB8C313B6}" type="slidenum">
              <a:rPr lang="en-GB" smtClean="0"/>
              <a:t>10</a:t>
            </a:fld>
            <a:endParaRPr lang="en-GB"/>
          </a:p>
        </p:txBody>
      </p:sp>
    </p:spTree>
    <p:extLst>
      <p:ext uri="{BB962C8B-B14F-4D97-AF65-F5344CB8AC3E}">
        <p14:creationId xmlns:p14="http://schemas.microsoft.com/office/powerpoint/2010/main" val="2290025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FA3A6-9E63-EA3D-2A87-64FDCB1AC37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0302E4C-9C0A-624D-88C5-3D3681D3D2D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765B44D-C9FA-D49E-ED0F-98209D71580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Los sitios de demostración APV serán evaluados durante un período de dos años. Este período permitirá el cultivo de diversas especies de cultivos, lo que permitirá una evaluación exhaustiva tanto de la aplicación de gestión web desarrollada en WP4 como de las sinergias entre la generación de energía PV y la producción de cultivos. La gestión agrícola en los sitios piloto APV será llevada a cabo por los propietarios de las tierras donde se encuentran los demostradores.</a:t>
            </a:r>
            <a:endParaRPr lang="en-GB" sz="1200" kern="1200" dirty="0">
              <a:solidFill>
                <a:schemeClr val="tx1"/>
              </a:solidFill>
              <a:effectLst/>
              <a:latin typeface="+mn-lt"/>
              <a:ea typeface="+mn-ea"/>
              <a:cs typeface="+mn-cs"/>
            </a:endParaRPr>
          </a:p>
          <a:p>
            <a:endParaRPr lang="en-GB" dirty="0"/>
          </a:p>
        </p:txBody>
      </p:sp>
      <p:sp>
        <p:nvSpPr>
          <p:cNvPr id="4" name="Marcador de número de diapositiva 3">
            <a:extLst>
              <a:ext uri="{FF2B5EF4-FFF2-40B4-BE49-F238E27FC236}">
                <a16:creationId xmlns:a16="http://schemas.microsoft.com/office/drawing/2014/main" id="{F1D43380-EBC8-08DA-1B52-EB91D79F1CD3}"/>
              </a:ext>
            </a:extLst>
          </p:cNvPr>
          <p:cNvSpPr>
            <a:spLocks noGrp="1"/>
          </p:cNvSpPr>
          <p:nvPr>
            <p:ph type="sldNum" sz="quarter" idx="5"/>
          </p:nvPr>
        </p:nvSpPr>
        <p:spPr/>
        <p:txBody>
          <a:bodyPr/>
          <a:lstStyle/>
          <a:p>
            <a:fld id="{FA3B3E31-5FC9-47AD-B429-534FB8C313B6}" type="slidenum">
              <a:rPr lang="en-GB" smtClean="0"/>
              <a:t>11</a:t>
            </a:fld>
            <a:endParaRPr lang="en-GB"/>
          </a:p>
        </p:txBody>
      </p:sp>
    </p:spTree>
    <p:extLst>
      <p:ext uri="{BB962C8B-B14F-4D97-AF65-F5344CB8AC3E}">
        <p14:creationId xmlns:p14="http://schemas.microsoft.com/office/powerpoint/2010/main" val="3308987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1B296-9587-FF59-1C85-7E29ED08F76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A7D1B90-953C-CFBB-A6D8-7A360445A8F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48F01E7-96E7-30DD-DC36-C784BCA12589}"/>
              </a:ext>
            </a:extLst>
          </p:cNvPr>
          <p:cNvSpPr>
            <a:spLocks noGrp="1"/>
          </p:cNvSpPr>
          <p:nvPr>
            <p:ph type="body" idx="1"/>
          </p:nvPr>
        </p:nvSpPr>
        <p:spPr/>
        <p:txBody>
          <a:bodyPr/>
          <a:lstStyle/>
          <a:p>
            <a:pPr lvl="0"/>
            <a:r>
              <a:rPr lang="es-ES" sz="1200" kern="1200" dirty="0">
                <a:solidFill>
                  <a:schemeClr val="tx1"/>
                </a:solidFill>
                <a:effectLst/>
                <a:latin typeface="+mn-lt"/>
                <a:ea typeface="+mn-ea"/>
                <a:cs typeface="+mn-cs"/>
              </a:rPr>
              <a:t>, hay tres parcelas de referencia para cuantificar los impactos del sombreado de las estructuras fotovoltaicas en el rendimiento de los cultivos (calidad y cantidad) y las necesidades de agua. El proyecto mejorará el sistema de monitoreo existente con sensores adicionales y controles para digitalizar la operación y el mantenimiento del sistema.</a:t>
            </a:r>
            <a:endParaRPr lang="en-GB"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endParaRPr lang="en-GB" dirty="0"/>
          </a:p>
        </p:txBody>
      </p:sp>
      <p:sp>
        <p:nvSpPr>
          <p:cNvPr id="4" name="Marcador de número de diapositiva 3">
            <a:extLst>
              <a:ext uri="{FF2B5EF4-FFF2-40B4-BE49-F238E27FC236}">
                <a16:creationId xmlns:a16="http://schemas.microsoft.com/office/drawing/2014/main" id="{5672F782-2725-8C89-A39B-75AA57D50B0C}"/>
              </a:ext>
            </a:extLst>
          </p:cNvPr>
          <p:cNvSpPr>
            <a:spLocks noGrp="1"/>
          </p:cNvSpPr>
          <p:nvPr>
            <p:ph type="sldNum" sz="quarter" idx="5"/>
          </p:nvPr>
        </p:nvSpPr>
        <p:spPr/>
        <p:txBody>
          <a:bodyPr/>
          <a:lstStyle/>
          <a:p>
            <a:fld id="{FA3B3E31-5FC9-47AD-B429-534FB8C313B6}" type="slidenum">
              <a:rPr lang="en-GB" smtClean="0"/>
              <a:t>12</a:t>
            </a:fld>
            <a:endParaRPr lang="en-GB"/>
          </a:p>
        </p:txBody>
      </p:sp>
    </p:spTree>
    <p:extLst>
      <p:ext uri="{BB962C8B-B14F-4D97-AF65-F5344CB8AC3E}">
        <p14:creationId xmlns:p14="http://schemas.microsoft.com/office/powerpoint/2010/main" val="541404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511A4-CDC1-A56F-AC2A-21C125688DF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3FCC494-6DB5-9A3A-9B42-A2FDB1D56CE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813A6C9-DAD8-3A55-B96C-530E125C413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El sistema de medición incluirá sensores para radiación global, PAR, albedo, temperatura, humedad relativa, viento, precipitación, suciedad en los módulos PV, humedad del suelo y temperatura del suelo. El microclima será monitorizado bajo los paneles PV del sistema APV, así como en una zona de referencia adyacente en cada uno de los demostradores. </a:t>
            </a:r>
            <a:endParaRPr lang="en-GB" dirty="0"/>
          </a:p>
          <a:p>
            <a:endParaRPr lang="en-GB" dirty="0"/>
          </a:p>
        </p:txBody>
      </p:sp>
      <p:sp>
        <p:nvSpPr>
          <p:cNvPr id="4" name="Marcador de número de diapositiva 3">
            <a:extLst>
              <a:ext uri="{FF2B5EF4-FFF2-40B4-BE49-F238E27FC236}">
                <a16:creationId xmlns:a16="http://schemas.microsoft.com/office/drawing/2014/main" id="{3605D4DA-0FCB-7DFB-ACD1-8789D5BC3A24}"/>
              </a:ext>
            </a:extLst>
          </p:cNvPr>
          <p:cNvSpPr>
            <a:spLocks noGrp="1"/>
          </p:cNvSpPr>
          <p:nvPr>
            <p:ph type="sldNum" sz="quarter" idx="5"/>
          </p:nvPr>
        </p:nvSpPr>
        <p:spPr/>
        <p:txBody>
          <a:bodyPr/>
          <a:lstStyle/>
          <a:p>
            <a:fld id="{FA3B3E31-5FC9-47AD-B429-534FB8C313B6}" type="slidenum">
              <a:rPr lang="en-GB" smtClean="0"/>
              <a:t>13</a:t>
            </a:fld>
            <a:endParaRPr lang="en-GB"/>
          </a:p>
        </p:txBody>
      </p:sp>
    </p:spTree>
    <p:extLst>
      <p:ext uri="{BB962C8B-B14F-4D97-AF65-F5344CB8AC3E}">
        <p14:creationId xmlns:p14="http://schemas.microsoft.com/office/powerpoint/2010/main" val="1765108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EDD0F-4B3A-9734-4495-ACAA9B415AD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F9EB737-0178-7FEC-1BC2-CAE0A2975D4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7ED4F72-90E1-CE93-CD4B-BF39DE3A00BB}"/>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15620799-73B7-85E8-626D-FCBCE87A9738}"/>
              </a:ext>
            </a:extLst>
          </p:cNvPr>
          <p:cNvSpPr>
            <a:spLocks noGrp="1"/>
          </p:cNvSpPr>
          <p:nvPr>
            <p:ph type="sldNum" sz="quarter" idx="5"/>
          </p:nvPr>
        </p:nvSpPr>
        <p:spPr/>
        <p:txBody>
          <a:bodyPr/>
          <a:lstStyle/>
          <a:p>
            <a:fld id="{FA3B3E31-5FC9-47AD-B429-534FB8C313B6}" type="slidenum">
              <a:rPr lang="en-GB" smtClean="0"/>
              <a:t>14</a:t>
            </a:fld>
            <a:endParaRPr lang="en-GB"/>
          </a:p>
        </p:txBody>
      </p:sp>
    </p:spTree>
    <p:extLst>
      <p:ext uri="{BB962C8B-B14F-4D97-AF65-F5344CB8AC3E}">
        <p14:creationId xmlns:p14="http://schemas.microsoft.com/office/powerpoint/2010/main" val="3362775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4A39E-FB8D-1E65-E1D3-66F0C30A29C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D1BD3D7-2E33-6C6D-ADD0-CAB7A4F81FD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6F498A5-A777-0F66-FB3F-F33907CA007D}"/>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8E1FE167-7A5F-0DCE-4D2D-6CE4DA96CCEF}"/>
              </a:ext>
            </a:extLst>
          </p:cNvPr>
          <p:cNvSpPr>
            <a:spLocks noGrp="1"/>
          </p:cNvSpPr>
          <p:nvPr>
            <p:ph type="sldNum" sz="quarter" idx="5"/>
          </p:nvPr>
        </p:nvSpPr>
        <p:spPr/>
        <p:txBody>
          <a:bodyPr/>
          <a:lstStyle/>
          <a:p>
            <a:fld id="{FA3B3E31-5FC9-47AD-B429-534FB8C313B6}" type="slidenum">
              <a:rPr lang="en-GB" smtClean="0"/>
              <a:t>15</a:t>
            </a:fld>
            <a:endParaRPr lang="en-GB"/>
          </a:p>
        </p:txBody>
      </p:sp>
    </p:spTree>
    <p:extLst>
      <p:ext uri="{BB962C8B-B14F-4D97-AF65-F5344CB8AC3E}">
        <p14:creationId xmlns:p14="http://schemas.microsoft.com/office/powerpoint/2010/main" val="1674295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5B3C4-9338-15DF-D794-CA04F7CF897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357D517-B4CD-8169-01AF-E90BFB6C80B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E268D07-00AB-E4C4-92A6-0AB486DB2230}"/>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CE3C1863-DCF3-591C-C899-6084BF3C1ECF}"/>
              </a:ext>
            </a:extLst>
          </p:cNvPr>
          <p:cNvSpPr>
            <a:spLocks noGrp="1"/>
          </p:cNvSpPr>
          <p:nvPr>
            <p:ph type="sldNum" sz="quarter" idx="5"/>
          </p:nvPr>
        </p:nvSpPr>
        <p:spPr/>
        <p:txBody>
          <a:bodyPr/>
          <a:lstStyle/>
          <a:p>
            <a:fld id="{FA3B3E31-5FC9-47AD-B429-534FB8C313B6}" type="slidenum">
              <a:rPr lang="en-GB" smtClean="0"/>
              <a:t>16</a:t>
            </a:fld>
            <a:endParaRPr lang="en-GB"/>
          </a:p>
        </p:txBody>
      </p:sp>
    </p:spTree>
    <p:extLst>
      <p:ext uri="{BB962C8B-B14F-4D97-AF65-F5344CB8AC3E}">
        <p14:creationId xmlns:p14="http://schemas.microsoft.com/office/powerpoint/2010/main" val="1101289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54BCD-6912-B0D5-D515-8E7AF259D2C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EF5BD9F-5774-10AF-C839-14F3A18F9CE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9555FBF-4643-9931-F43C-03CA2336A4AA}"/>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3A0A1833-F39B-AC59-7925-0478B8F3771E}"/>
              </a:ext>
            </a:extLst>
          </p:cNvPr>
          <p:cNvSpPr>
            <a:spLocks noGrp="1"/>
          </p:cNvSpPr>
          <p:nvPr>
            <p:ph type="sldNum" sz="quarter" idx="5"/>
          </p:nvPr>
        </p:nvSpPr>
        <p:spPr/>
        <p:txBody>
          <a:bodyPr/>
          <a:lstStyle/>
          <a:p>
            <a:fld id="{FA3B3E31-5FC9-47AD-B429-534FB8C313B6}" type="slidenum">
              <a:rPr lang="en-GB" smtClean="0"/>
              <a:t>17</a:t>
            </a:fld>
            <a:endParaRPr lang="en-GB"/>
          </a:p>
        </p:txBody>
      </p:sp>
    </p:spTree>
    <p:extLst>
      <p:ext uri="{BB962C8B-B14F-4D97-AF65-F5344CB8AC3E}">
        <p14:creationId xmlns:p14="http://schemas.microsoft.com/office/powerpoint/2010/main" val="3790261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5FF2F-8997-452C-0272-78DC54B7E0E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1167602-E007-D320-C691-1A89346072A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D5B1AED-73D4-D0ED-2E42-352807F20B88}"/>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1506E36D-9AEF-80D5-FEFF-558ED7C9491B}"/>
              </a:ext>
            </a:extLst>
          </p:cNvPr>
          <p:cNvSpPr>
            <a:spLocks noGrp="1"/>
          </p:cNvSpPr>
          <p:nvPr>
            <p:ph type="sldNum" sz="quarter" idx="5"/>
          </p:nvPr>
        </p:nvSpPr>
        <p:spPr/>
        <p:txBody>
          <a:bodyPr/>
          <a:lstStyle/>
          <a:p>
            <a:fld id="{FA3B3E31-5FC9-47AD-B429-534FB8C313B6}" type="slidenum">
              <a:rPr lang="en-GB" smtClean="0"/>
              <a:t>18</a:t>
            </a:fld>
            <a:endParaRPr lang="en-GB"/>
          </a:p>
        </p:txBody>
      </p:sp>
    </p:spTree>
    <p:extLst>
      <p:ext uri="{BB962C8B-B14F-4D97-AF65-F5344CB8AC3E}">
        <p14:creationId xmlns:p14="http://schemas.microsoft.com/office/powerpoint/2010/main" val="26786874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04880-65D6-06D6-E00F-DC6C8512CBC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450A304-BBF6-43C6-05B4-A0513C69AF4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7A77E53-AF1E-DC79-A549-94F5E2EF5E47}"/>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C23469B9-24B1-9C50-E836-FB2C5207CA43}"/>
              </a:ext>
            </a:extLst>
          </p:cNvPr>
          <p:cNvSpPr>
            <a:spLocks noGrp="1"/>
          </p:cNvSpPr>
          <p:nvPr>
            <p:ph type="sldNum" sz="quarter" idx="5"/>
          </p:nvPr>
        </p:nvSpPr>
        <p:spPr/>
        <p:txBody>
          <a:bodyPr/>
          <a:lstStyle/>
          <a:p>
            <a:fld id="{FA3B3E31-5FC9-47AD-B429-534FB8C313B6}" type="slidenum">
              <a:rPr lang="en-GB" smtClean="0"/>
              <a:t>19</a:t>
            </a:fld>
            <a:endParaRPr lang="en-GB"/>
          </a:p>
        </p:txBody>
      </p:sp>
    </p:spTree>
    <p:extLst>
      <p:ext uri="{BB962C8B-B14F-4D97-AF65-F5344CB8AC3E}">
        <p14:creationId xmlns:p14="http://schemas.microsoft.com/office/powerpoint/2010/main" val="1873994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F068F8-A03B-1733-158A-094F86B2977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86684567-6075-4D7F-29A0-3F4C809FC0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920CBAD9-4B2F-01D2-FA94-BC145C7D42A3}"/>
              </a:ext>
            </a:extLst>
          </p:cNvPr>
          <p:cNvSpPr>
            <a:spLocks noGrp="1"/>
          </p:cNvSpPr>
          <p:nvPr>
            <p:ph type="dt" sz="half" idx="10"/>
          </p:nvPr>
        </p:nvSpPr>
        <p:spPr/>
        <p:txBody>
          <a:bodyPr/>
          <a:lstStyle/>
          <a:p>
            <a:fld id="{B049CC7E-D184-418F-BEFB-91DBD0B261B8}" type="datetime1">
              <a:rPr lang="en-GB" smtClean="0"/>
              <a:t>16/10/2025</a:t>
            </a:fld>
            <a:endParaRPr lang="en-GB"/>
          </a:p>
        </p:txBody>
      </p:sp>
      <p:sp>
        <p:nvSpPr>
          <p:cNvPr id="5" name="Marcador de pie de página 4">
            <a:extLst>
              <a:ext uri="{FF2B5EF4-FFF2-40B4-BE49-F238E27FC236}">
                <a16:creationId xmlns:a16="http://schemas.microsoft.com/office/drawing/2014/main" id="{2A345BB0-638E-C5F1-1460-7F1F2DC01EFD}"/>
              </a:ext>
            </a:extLst>
          </p:cNvPr>
          <p:cNvSpPr>
            <a:spLocks noGrp="1"/>
          </p:cNvSpPr>
          <p:nvPr>
            <p:ph type="ftr" sz="quarter" idx="11"/>
          </p:nvPr>
        </p:nvSpPr>
        <p:spPr/>
        <p:txBody>
          <a:bodyPr/>
          <a:lstStyle/>
          <a:p>
            <a:r>
              <a:rPr lang="es-ES"/>
              <a:t>I Simposio Internacional de Producción Agrovoltaica</a:t>
            </a:r>
            <a:endParaRPr lang="en-GB"/>
          </a:p>
        </p:txBody>
      </p:sp>
      <p:sp>
        <p:nvSpPr>
          <p:cNvPr id="6" name="Marcador de número de diapositiva 5">
            <a:extLst>
              <a:ext uri="{FF2B5EF4-FFF2-40B4-BE49-F238E27FC236}">
                <a16:creationId xmlns:a16="http://schemas.microsoft.com/office/drawing/2014/main" id="{9EF2F9CD-DA20-2D08-699F-A75989C2B162}"/>
              </a:ext>
            </a:extLst>
          </p:cNvPr>
          <p:cNvSpPr>
            <a:spLocks noGrp="1"/>
          </p:cNvSpPr>
          <p:nvPr>
            <p:ph type="sldNum" sz="quarter" idx="12"/>
          </p:nvPr>
        </p:nvSpPr>
        <p:spPr/>
        <p:txBody>
          <a:bodyPr/>
          <a:lstStyle/>
          <a:p>
            <a:fld id="{13DEB5B6-D8FC-4558-A2E5-C8E48FE147F4}" type="slidenum">
              <a:rPr lang="en-GB" smtClean="0"/>
              <a:t>‹Nº›</a:t>
            </a:fld>
            <a:endParaRPr lang="en-GB"/>
          </a:p>
        </p:txBody>
      </p:sp>
    </p:spTree>
    <p:extLst>
      <p:ext uri="{BB962C8B-B14F-4D97-AF65-F5344CB8AC3E}">
        <p14:creationId xmlns:p14="http://schemas.microsoft.com/office/powerpoint/2010/main" val="1012127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F29793-53E2-4680-BF33-E0C456C57DA4}"/>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4A484F30-49DC-0F8E-3F67-75C4F6B2378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273155BE-8899-6232-5EF3-6C679B2605EC}"/>
              </a:ext>
            </a:extLst>
          </p:cNvPr>
          <p:cNvSpPr>
            <a:spLocks noGrp="1"/>
          </p:cNvSpPr>
          <p:nvPr>
            <p:ph type="dt" sz="half" idx="10"/>
          </p:nvPr>
        </p:nvSpPr>
        <p:spPr/>
        <p:txBody>
          <a:bodyPr/>
          <a:lstStyle/>
          <a:p>
            <a:fld id="{7C9293AB-6145-4D85-A2EE-3BDA52C81546}" type="datetime1">
              <a:rPr lang="en-GB" smtClean="0"/>
              <a:t>16/10/2025</a:t>
            </a:fld>
            <a:endParaRPr lang="en-GB"/>
          </a:p>
        </p:txBody>
      </p:sp>
      <p:sp>
        <p:nvSpPr>
          <p:cNvPr id="5" name="Marcador de pie de página 4">
            <a:extLst>
              <a:ext uri="{FF2B5EF4-FFF2-40B4-BE49-F238E27FC236}">
                <a16:creationId xmlns:a16="http://schemas.microsoft.com/office/drawing/2014/main" id="{1AC3EAC9-4D28-7B7F-A72A-308CE391FE2D}"/>
              </a:ext>
            </a:extLst>
          </p:cNvPr>
          <p:cNvSpPr>
            <a:spLocks noGrp="1"/>
          </p:cNvSpPr>
          <p:nvPr>
            <p:ph type="ftr" sz="quarter" idx="11"/>
          </p:nvPr>
        </p:nvSpPr>
        <p:spPr/>
        <p:txBody>
          <a:bodyPr/>
          <a:lstStyle/>
          <a:p>
            <a:r>
              <a:rPr lang="es-ES"/>
              <a:t>I Simposio Internacional de Producción Agrovoltaica</a:t>
            </a:r>
            <a:endParaRPr lang="en-GB"/>
          </a:p>
        </p:txBody>
      </p:sp>
      <p:sp>
        <p:nvSpPr>
          <p:cNvPr id="6" name="Marcador de número de diapositiva 5">
            <a:extLst>
              <a:ext uri="{FF2B5EF4-FFF2-40B4-BE49-F238E27FC236}">
                <a16:creationId xmlns:a16="http://schemas.microsoft.com/office/drawing/2014/main" id="{3DE4D5B9-537D-3C3A-5414-8935E6D81B11}"/>
              </a:ext>
            </a:extLst>
          </p:cNvPr>
          <p:cNvSpPr>
            <a:spLocks noGrp="1"/>
          </p:cNvSpPr>
          <p:nvPr>
            <p:ph type="sldNum" sz="quarter" idx="12"/>
          </p:nvPr>
        </p:nvSpPr>
        <p:spPr/>
        <p:txBody>
          <a:bodyPr/>
          <a:lstStyle/>
          <a:p>
            <a:fld id="{13DEB5B6-D8FC-4558-A2E5-C8E48FE147F4}" type="slidenum">
              <a:rPr lang="en-GB" smtClean="0"/>
              <a:t>‹Nº›</a:t>
            </a:fld>
            <a:endParaRPr lang="en-GB"/>
          </a:p>
        </p:txBody>
      </p:sp>
    </p:spTree>
    <p:extLst>
      <p:ext uri="{BB962C8B-B14F-4D97-AF65-F5344CB8AC3E}">
        <p14:creationId xmlns:p14="http://schemas.microsoft.com/office/powerpoint/2010/main" val="4082952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5BAA84-A3F0-C50E-593A-40420A23619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34305D76-5B8E-9B2B-AF7D-5BDD63BD55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F82EBB8-B314-7D2E-8E79-C143878C415F}"/>
              </a:ext>
            </a:extLst>
          </p:cNvPr>
          <p:cNvSpPr>
            <a:spLocks noGrp="1"/>
          </p:cNvSpPr>
          <p:nvPr>
            <p:ph type="dt" sz="half" idx="10"/>
          </p:nvPr>
        </p:nvSpPr>
        <p:spPr/>
        <p:txBody>
          <a:bodyPr/>
          <a:lstStyle/>
          <a:p>
            <a:fld id="{01028908-24A9-4363-B9CF-A9C400FC3D70}" type="datetime1">
              <a:rPr lang="en-GB" smtClean="0"/>
              <a:t>16/10/2025</a:t>
            </a:fld>
            <a:endParaRPr lang="en-GB"/>
          </a:p>
        </p:txBody>
      </p:sp>
      <p:sp>
        <p:nvSpPr>
          <p:cNvPr id="5" name="Marcador de pie de página 4">
            <a:extLst>
              <a:ext uri="{FF2B5EF4-FFF2-40B4-BE49-F238E27FC236}">
                <a16:creationId xmlns:a16="http://schemas.microsoft.com/office/drawing/2014/main" id="{C9191420-B4B2-779D-8D56-47A475523DD1}"/>
              </a:ext>
            </a:extLst>
          </p:cNvPr>
          <p:cNvSpPr>
            <a:spLocks noGrp="1"/>
          </p:cNvSpPr>
          <p:nvPr>
            <p:ph type="ftr" sz="quarter" idx="11"/>
          </p:nvPr>
        </p:nvSpPr>
        <p:spPr/>
        <p:txBody>
          <a:bodyPr/>
          <a:lstStyle/>
          <a:p>
            <a:r>
              <a:rPr lang="es-ES"/>
              <a:t>I Simposio Internacional de Producción Agrovoltaica</a:t>
            </a:r>
            <a:endParaRPr lang="en-GB"/>
          </a:p>
        </p:txBody>
      </p:sp>
      <p:sp>
        <p:nvSpPr>
          <p:cNvPr id="6" name="Marcador de número de diapositiva 5">
            <a:extLst>
              <a:ext uri="{FF2B5EF4-FFF2-40B4-BE49-F238E27FC236}">
                <a16:creationId xmlns:a16="http://schemas.microsoft.com/office/drawing/2014/main" id="{2DD42CA6-7CFD-FFCC-54A5-55B5EFAEDE40}"/>
              </a:ext>
            </a:extLst>
          </p:cNvPr>
          <p:cNvSpPr>
            <a:spLocks noGrp="1"/>
          </p:cNvSpPr>
          <p:nvPr>
            <p:ph type="sldNum" sz="quarter" idx="12"/>
          </p:nvPr>
        </p:nvSpPr>
        <p:spPr/>
        <p:txBody>
          <a:bodyPr/>
          <a:lstStyle/>
          <a:p>
            <a:fld id="{13DEB5B6-D8FC-4558-A2E5-C8E48FE147F4}" type="slidenum">
              <a:rPr lang="en-GB" smtClean="0"/>
              <a:t>‹Nº›</a:t>
            </a:fld>
            <a:endParaRPr lang="en-GB"/>
          </a:p>
        </p:txBody>
      </p:sp>
    </p:spTree>
    <p:extLst>
      <p:ext uri="{BB962C8B-B14F-4D97-AF65-F5344CB8AC3E}">
        <p14:creationId xmlns:p14="http://schemas.microsoft.com/office/powerpoint/2010/main" val="297074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CA38D1-D862-626C-6CE2-6968608DF584}"/>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1ECC771B-4705-BD12-0421-612ACD19A6E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8D7D4FD9-C043-1396-CC2A-83F601DA8BA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DF71921B-D337-D126-39F0-AC2C1CF56EE3}"/>
              </a:ext>
            </a:extLst>
          </p:cNvPr>
          <p:cNvSpPr>
            <a:spLocks noGrp="1"/>
          </p:cNvSpPr>
          <p:nvPr>
            <p:ph type="dt" sz="half" idx="10"/>
          </p:nvPr>
        </p:nvSpPr>
        <p:spPr/>
        <p:txBody>
          <a:bodyPr/>
          <a:lstStyle/>
          <a:p>
            <a:fld id="{70DEF235-380F-4811-B783-564929DF5847}" type="datetime1">
              <a:rPr lang="en-GB" smtClean="0"/>
              <a:t>16/10/2025</a:t>
            </a:fld>
            <a:endParaRPr lang="en-GB"/>
          </a:p>
        </p:txBody>
      </p:sp>
      <p:sp>
        <p:nvSpPr>
          <p:cNvPr id="6" name="Marcador de pie de página 5">
            <a:extLst>
              <a:ext uri="{FF2B5EF4-FFF2-40B4-BE49-F238E27FC236}">
                <a16:creationId xmlns:a16="http://schemas.microsoft.com/office/drawing/2014/main" id="{D96BC7FD-9E29-6395-8B0F-172C5A2841FA}"/>
              </a:ext>
            </a:extLst>
          </p:cNvPr>
          <p:cNvSpPr>
            <a:spLocks noGrp="1"/>
          </p:cNvSpPr>
          <p:nvPr>
            <p:ph type="ftr" sz="quarter" idx="11"/>
          </p:nvPr>
        </p:nvSpPr>
        <p:spPr/>
        <p:txBody>
          <a:bodyPr/>
          <a:lstStyle/>
          <a:p>
            <a:r>
              <a:rPr lang="es-ES"/>
              <a:t>I Simposio Internacional de Producción Agrovoltaica</a:t>
            </a:r>
            <a:endParaRPr lang="en-GB"/>
          </a:p>
        </p:txBody>
      </p:sp>
      <p:sp>
        <p:nvSpPr>
          <p:cNvPr id="7" name="Marcador de número de diapositiva 6">
            <a:extLst>
              <a:ext uri="{FF2B5EF4-FFF2-40B4-BE49-F238E27FC236}">
                <a16:creationId xmlns:a16="http://schemas.microsoft.com/office/drawing/2014/main" id="{266ECED8-EE2E-3984-1692-C34A237D47C2}"/>
              </a:ext>
            </a:extLst>
          </p:cNvPr>
          <p:cNvSpPr>
            <a:spLocks noGrp="1"/>
          </p:cNvSpPr>
          <p:nvPr>
            <p:ph type="sldNum" sz="quarter" idx="12"/>
          </p:nvPr>
        </p:nvSpPr>
        <p:spPr/>
        <p:txBody>
          <a:bodyPr/>
          <a:lstStyle/>
          <a:p>
            <a:fld id="{13DEB5B6-D8FC-4558-A2E5-C8E48FE147F4}" type="slidenum">
              <a:rPr lang="en-GB" smtClean="0"/>
              <a:t>‹Nº›</a:t>
            </a:fld>
            <a:endParaRPr lang="en-GB"/>
          </a:p>
        </p:txBody>
      </p:sp>
    </p:spTree>
    <p:extLst>
      <p:ext uri="{BB962C8B-B14F-4D97-AF65-F5344CB8AC3E}">
        <p14:creationId xmlns:p14="http://schemas.microsoft.com/office/powerpoint/2010/main" val="4204408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CA17A8-447D-97FA-F57C-5696A5A08B4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B817C86B-6301-FC4D-E037-290E818714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E91E741-9123-A790-B54F-EF781AA1BA3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F74642C7-0A02-283E-FBCF-28CBD32D61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7502BC8-05CB-6AC3-59D3-DAE0F907EBE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8053E1AA-6C36-76EA-1CD8-286D81450CB7}"/>
              </a:ext>
            </a:extLst>
          </p:cNvPr>
          <p:cNvSpPr>
            <a:spLocks noGrp="1"/>
          </p:cNvSpPr>
          <p:nvPr>
            <p:ph type="dt" sz="half" idx="10"/>
          </p:nvPr>
        </p:nvSpPr>
        <p:spPr/>
        <p:txBody>
          <a:bodyPr/>
          <a:lstStyle/>
          <a:p>
            <a:fld id="{621A2A66-0CE2-4894-A2A9-19EBE368431C}" type="datetime1">
              <a:rPr lang="en-GB" smtClean="0"/>
              <a:t>16/10/2025</a:t>
            </a:fld>
            <a:endParaRPr lang="en-GB"/>
          </a:p>
        </p:txBody>
      </p:sp>
      <p:sp>
        <p:nvSpPr>
          <p:cNvPr id="8" name="Marcador de pie de página 7">
            <a:extLst>
              <a:ext uri="{FF2B5EF4-FFF2-40B4-BE49-F238E27FC236}">
                <a16:creationId xmlns:a16="http://schemas.microsoft.com/office/drawing/2014/main" id="{AB88A365-7560-B708-7164-864BFDA586C7}"/>
              </a:ext>
            </a:extLst>
          </p:cNvPr>
          <p:cNvSpPr>
            <a:spLocks noGrp="1"/>
          </p:cNvSpPr>
          <p:nvPr>
            <p:ph type="ftr" sz="quarter" idx="11"/>
          </p:nvPr>
        </p:nvSpPr>
        <p:spPr/>
        <p:txBody>
          <a:bodyPr/>
          <a:lstStyle/>
          <a:p>
            <a:r>
              <a:rPr lang="es-ES"/>
              <a:t>I Simposio Internacional de Producción Agrovoltaica</a:t>
            </a:r>
            <a:endParaRPr lang="en-GB"/>
          </a:p>
        </p:txBody>
      </p:sp>
      <p:sp>
        <p:nvSpPr>
          <p:cNvPr id="9" name="Marcador de número de diapositiva 8">
            <a:extLst>
              <a:ext uri="{FF2B5EF4-FFF2-40B4-BE49-F238E27FC236}">
                <a16:creationId xmlns:a16="http://schemas.microsoft.com/office/drawing/2014/main" id="{E7613B17-A53D-B969-3BB5-C637516FB8B5}"/>
              </a:ext>
            </a:extLst>
          </p:cNvPr>
          <p:cNvSpPr>
            <a:spLocks noGrp="1"/>
          </p:cNvSpPr>
          <p:nvPr>
            <p:ph type="sldNum" sz="quarter" idx="12"/>
          </p:nvPr>
        </p:nvSpPr>
        <p:spPr/>
        <p:txBody>
          <a:bodyPr/>
          <a:lstStyle/>
          <a:p>
            <a:fld id="{13DEB5B6-D8FC-4558-A2E5-C8E48FE147F4}" type="slidenum">
              <a:rPr lang="en-GB" smtClean="0"/>
              <a:t>‹Nº›</a:t>
            </a:fld>
            <a:endParaRPr lang="en-GB"/>
          </a:p>
        </p:txBody>
      </p:sp>
    </p:spTree>
    <p:extLst>
      <p:ext uri="{BB962C8B-B14F-4D97-AF65-F5344CB8AC3E}">
        <p14:creationId xmlns:p14="http://schemas.microsoft.com/office/powerpoint/2010/main" val="347124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47B9FF-EE36-3F68-60E8-0104DF97E4A6}"/>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62000F01-A60D-7F4A-F523-99C85CA1FC67}"/>
              </a:ext>
            </a:extLst>
          </p:cNvPr>
          <p:cNvSpPr>
            <a:spLocks noGrp="1"/>
          </p:cNvSpPr>
          <p:nvPr>
            <p:ph type="dt" sz="half" idx="10"/>
          </p:nvPr>
        </p:nvSpPr>
        <p:spPr/>
        <p:txBody>
          <a:bodyPr/>
          <a:lstStyle/>
          <a:p>
            <a:fld id="{947D0948-CFAF-40E6-93E7-7A1102265D48}" type="datetime1">
              <a:rPr lang="en-GB" smtClean="0"/>
              <a:t>16/10/2025</a:t>
            </a:fld>
            <a:endParaRPr lang="en-GB"/>
          </a:p>
        </p:txBody>
      </p:sp>
      <p:sp>
        <p:nvSpPr>
          <p:cNvPr id="4" name="Marcador de pie de página 3">
            <a:extLst>
              <a:ext uri="{FF2B5EF4-FFF2-40B4-BE49-F238E27FC236}">
                <a16:creationId xmlns:a16="http://schemas.microsoft.com/office/drawing/2014/main" id="{43965A17-3D0F-2F18-88BE-116AB02212E9}"/>
              </a:ext>
            </a:extLst>
          </p:cNvPr>
          <p:cNvSpPr>
            <a:spLocks noGrp="1"/>
          </p:cNvSpPr>
          <p:nvPr>
            <p:ph type="ftr" sz="quarter" idx="11"/>
          </p:nvPr>
        </p:nvSpPr>
        <p:spPr/>
        <p:txBody>
          <a:bodyPr/>
          <a:lstStyle/>
          <a:p>
            <a:r>
              <a:rPr lang="es-ES"/>
              <a:t>I Simposio Internacional de Producción Agrovoltaica</a:t>
            </a:r>
            <a:endParaRPr lang="en-GB"/>
          </a:p>
        </p:txBody>
      </p:sp>
      <p:sp>
        <p:nvSpPr>
          <p:cNvPr id="5" name="Marcador de número de diapositiva 4">
            <a:extLst>
              <a:ext uri="{FF2B5EF4-FFF2-40B4-BE49-F238E27FC236}">
                <a16:creationId xmlns:a16="http://schemas.microsoft.com/office/drawing/2014/main" id="{6ABB2860-1C08-E1CF-18F2-698C154C056E}"/>
              </a:ext>
            </a:extLst>
          </p:cNvPr>
          <p:cNvSpPr>
            <a:spLocks noGrp="1"/>
          </p:cNvSpPr>
          <p:nvPr>
            <p:ph type="sldNum" sz="quarter" idx="12"/>
          </p:nvPr>
        </p:nvSpPr>
        <p:spPr/>
        <p:txBody>
          <a:bodyPr/>
          <a:lstStyle/>
          <a:p>
            <a:fld id="{13DEB5B6-D8FC-4558-A2E5-C8E48FE147F4}" type="slidenum">
              <a:rPr lang="en-GB" smtClean="0"/>
              <a:t>‹Nº›</a:t>
            </a:fld>
            <a:endParaRPr lang="en-GB"/>
          </a:p>
        </p:txBody>
      </p:sp>
    </p:spTree>
    <p:extLst>
      <p:ext uri="{BB962C8B-B14F-4D97-AF65-F5344CB8AC3E}">
        <p14:creationId xmlns:p14="http://schemas.microsoft.com/office/powerpoint/2010/main" val="3156201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2E06C5E-4BA5-4D3D-9A6D-ADE3A0AA6AA5}"/>
              </a:ext>
            </a:extLst>
          </p:cNvPr>
          <p:cNvSpPr>
            <a:spLocks noGrp="1"/>
          </p:cNvSpPr>
          <p:nvPr>
            <p:ph type="dt" sz="half" idx="10"/>
          </p:nvPr>
        </p:nvSpPr>
        <p:spPr/>
        <p:txBody>
          <a:bodyPr/>
          <a:lstStyle/>
          <a:p>
            <a:fld id="{E2BCAF12-AEA8-4FAD-B32E-CD12A673261D}" type="datetime1">
              <a:rPr lang="en-GB" smtClean="0"/>
              <a:t>16/10/2025</a:t>
            </a:fld>
            <a:endParaRPr lang="en-GB"/>
          </a:p>
        </p:txBody>
      </p:sp>
      <p:sp>
        <p:nvSpPr>
          <p:cNvPr id="3" name="Marcador de pie de página 2">
            <a:extLst>
              <a:ext uri="{FF2B5EF4-FFF2-40B4-BE49-F238E27FC236}">
                <a16:creationId xmlns:a16="http://schemas.microsoft.com/office/drawing/2014/main" id="{35DF879A-1FDF-AE3A-8BC2-E28EA9A31912}"/>
              </a:ext>
            </a:extLst>
          </p:cNvPr>
          <p:cNvSpPr>
            <a:spLocks noGrp="1"/>
          </p:cNvSpPr>
          <p:nvPr>
            <p:ph type="ftr" sz="quarter" idx="11"/>
          </p:nvPr>
        </p:nvSpPr>
        <p:spPr/>
        <p:txBody>
          <a:bodyPr/>
          <a:lstStyle/>
          <a:p>
            <a:r>
              <a:rPr lang="es-ES"/>
              <a:t>I Simposio Internacional de Producción Agrovoltaica</a:t>
            </a:r>
            <a:endParaRPr lang="en-GB"/>
          </a:p>
        </p:txBody>
      </p:sp>
      <p:sp>
        <p:nvSpPr>
          <p:cNvPr id="4" name="Marcador de número de diapositiva 3">
            <a:extLst>
              <a:ext uri="{FF2B5EF4-FFF2-40B4-BE49-F238E27FC236}">
                <a16:creationId xmlns:a16="http://schemas.microsoft.com/office/drawing/2014/main" id="{1163450F-477E-214E-4230-C3D64A1D8256}"/>
              </a:ext>
            </a:extLst>
          </p:cNvPr>
          <p:cNvSpPr>
            <a:spLocks noGrp="1"/>
          </p:cNvSpPr>
          <p:nvPr>
            <p:ph type="sldNum" sz="quarter" idx="12"/>
          </p:nvPr>
        </p:nvSpPr>
        <p:spPr/>
        <p:txBody>
          <a:bodyPr/>
          <a:lstStyle/>
          <a:p>
            <a:fld id="{13DEB5B6-D8FC-4558-A2E5-C8E48FE147F4}" type="slidenum">
              <a:rPr lang="en-GB" smtClean="0"/>
              <a:t>‹Nº›</a:t>
            </a:fld>
            <a:endParaRPr lang="en-GB"/>
          </a:p>
        </p:txBody>
      </p:sp>
    </p:spTree>
    <p:extLst>
      <p:ext uri="{BB962C8B-B14F-4D97-AF65-F5344CB8AC3E}">
        <p14:creationId xmlns:p14="http://schemas.microsoft.com/office/powerpoint/2010/main" val="4035223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1AB889-F298-12DB-7F72-CC023C823D1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79EBDA0F-56C9-38C5-6F2E-15E17F8954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19CF302D-27EC-D3E5-8FD2-CF70D6C1A1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1E59FD7-5FA9-F7A6-E489-7BC2CC4190E1}"/>
              </a:ext>
            </a:extLst>
          </p:cNvPr>
          <p:cNvSpPr>
            <a:spLocks noGrp="1"/>
          </p:cNvSpPr>
          <p:nvPr>
            <p:ph type="dt" sz="half" idx="10"/>
          </p:nvPr>
        </p:nvSpPr>
        <p:spPr/>
        <p:txBody>
          <a:bodyPr/>
          <a:lstStyle/>
          <a:p>
            <a:fld id="{86D17DF8-AEB3-468A-A78F-D211757D56BE}" type="datetime1">
              <a:rPr lang="en-GB" smtClean="0"/>
              <a:t>16/10/2025</a:t>
            </a:fld>
            <a:endParaRPr lang="en-GB"/>
          </a:p>
        </p:txBody>
      </p:sp>
      <p:sp>
        <p:nvSpPr>
          <p:cNvPr id="6" name="Marcador de pie de página 5">
            <a:extLst>
              <a:ext uri="{FF2B5EF4-FFF2-40B4-BE49-F238E27FC236}">
                <a16:creationId xmlns:a16="http://schemas.microsoft.com/office/drawing/2014/main" id="{3A396E37-19FB-E736-655F-D09586ADF42B}"/>
              </a:ext>
            </a:extLst>
          </p:cNvPr>
          <p:cNvSpPr>
            <a:spLocks noGrp="1"/>
          </p:cNvSpPr>
          <p:nvPr>
            <p:ph type="ftr" sz="quarter" idx="11"/>
          </p:nvPr>
        </p:nvSpPr>
        <p:spPr/>
        <p:txBody>
          <a:bodyPr/>
          <a:lstStyle/>
          <a:p>
            <a:r>
              <a:rPr lang="es-ES"/>
              <a:t>I Simposio Internacional de Producción Agrovoltaica</a:t>
            </a:r>
            <a:endParaRPr lang="en-GB"/>
          </a:p>
        </p:txBody>
      </p:sp>
      <p:sp>
        <p:nvSpPr>
          <p:cNvPr id="7" name="Marcador de número de diapositiva 6">
            <a:extLst>
              <a:ext uri="{FF2B5EF4-FFF2-40B4-BE49-F238E27FC236}">
                <a16:creationId xmlns:a16="http://schemas.microsoft.com/office/drawing/2014/main" id="{DDD08834-3F6A-121C-92FA-E9A8FF647775}"/>
              </a:ext>
            </a:extLst>
          </p:cNvPr>
          <p:cNvSpPr>
            <a:spLocks noGrp="1"/>
          </p:cNvSpPr>
          <p:nvPr>
            <p:ph type="sldNum" sz="quarter" idx="12"/>
          </p:nvPr>
        </p:nvSpPr>
        <p:spPr/>
        <p:txBody>
          <a:bodyPr/>
          <a:lstStyle/>
          <a:p>
            <a:fld id="{13DEB5B6-D8FC-4558-A2E5-C8E48FE147F4}" type="slidenum">
              <a:rPr lang="en-GB" smtClean="0"/>
              <a:t>‹Nº›</a:t>
            </a:fld>
            <a:endParaRPr lang="en-GB"/>
          </a:p>
        </p:txBody>
      </p:sp>
    </p:spTree>
    <p:extLst>
      <p:ext uri="{BB962C8B-B14F-4D97-AF65-F5344CB8AC3E}">
        <p14:creationId xmlns:p14="http://schemas.microsoft.com/office/powerpoint/2010/main" val="1571154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83941A-9B64-D4A2-7E48-8998B422436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0109093B-82DE-E3D0-B21F-93238DB9F2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4DE6A611-8A43-BBC8-190B-4D428BA88E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FB5DDE2-E1B2-070D-F426-DC1E3F6DEFC3}"/>
              </a:ext>
            </a:extLst>
          </p:cNvPr>
          <p:cNvSpPr>
            <a:spLocks noGrp="1"/>
          </p:cNvSpPr>
          <p:nvPr>
            <p:ph type="dt" sz="half" idx="10"/>
          </p:nvPr>
        </p:nvSpPr>
        <p:spPr/>
        <p:txBody>
          <a:bodyPr/>
          <a:lstStyle/>
          <a:p>
            <a:fld id="{810337AB-B737-4FCA-B0E4-7320CE327295}" type="datetime1">
              <a:rPr lang="en-GB" smtClean="0"/>
              <a:t>16/10/2025</a:t>
            </a:fld>
            <a:endParaRPr lang="en-GB"/>
          </a:p>
        </p:txBody>
      </p:sp>
      <p:sp>
        <p:nvSpPr>
          <p:cNvPr id="6" name="Marcador de pie de página 5">
            <a:extLst>
              <a:ext uri="{FF2B5EF4-FFF2-40B4-BE49-F238E27FC236}">
                <a16:creationId xmlns:a16="http://schemas.microsoft.com/office/drawing/2014/main" id="{29AC48A5-0206-C62F-A40C-9BDD8AEF306A}"/>
              </a:ext>
            </a:extLst>
          </p:cNvPr>
          <p:cNvSpPr>
            <a:spLocks noGrp="1"/>
          </p:cNvSpPr>
          <p:nvPr>
            <p:ph type="ftr" sz="quarter" idx="11"/>
          </p:nvPr>
        </p:nvSpPr>
        <p:spPr/>
        <p:txBody>
          <a:bodyPr/>
          <a:lstStyle/>
          <a:p>
            <a:r>
              <a:rPr lang="es-ES"/>
              <a:t>I Simposio Internacional de Producción Agrovoltaica</a:t>
            </a:r>
            <a:endParaRPr lang="en-GB"/>
          </a:p>
        </p:txBody>
      </p:sp>
      <p:sp>
        <p:nvSpPr>
          <p:cNvPr id="7" name="Marcador de número de diapositiva 6">
            <a:extLst>
              <a:ext uri="{FF2B5EF4-FFF2-40B4-BE49-F238E27FC236}">
                <a16:creationId xmlns:a16="http://schemas.microsoft.com/office/drawing/2014/main" id="{8696A49E-E84B-B450-A9E0-B6B442D0A6F7}"/>
              </a:ext>
            </a:extLst>
          </p:cNvPr>
          <p:cNvSpPr>
            <a:spLocks noGrp="1"/>
          </p:cNvSpPr>
          <p:nvPr>
            <p:ph type="sldNum" sz="quarter" idx="12"/>
          </p:nvPr>
        </p:nvSpPr>
        <p:spPr/>
        <p:txBody>
          <a:bodyPr/>
          <a:lstStyle/>
          <a:p>
            <a:fld id="{13DEB5B6-D8FC-4558-A2E5-C8E48FE147F4}" type="slidenum">
              <a:rPr lang="en-GB" smtClean="0"/>
              <a:t>‹Nº›</a:t>
            </a:fld>
            <a:endParaRPr lang="en-GB"/>
          </a:p>
        </p:txBody>
      </p:sp>
    </p:spTree>
    <p:extLst>
      <p:ext uri="{BB962C8B-B14F-4D97-AF65-F5344CB8AC3E}">
        <p14:creationId xmlns:p14="http://schemas.microsoft.com/office/powerpoint/2010/main" val="2545310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BE151-E110-DF73-046D-80245AAA7359}"/>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B369A532-4A1F-66AA-A958-4B536F48F22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BD1E4AB2-FCB3-35B5-21CB-AE1FADBECA7F}"/>
              </a:ext>
            </a:extLst>
          </p:cNvPr>
          <p:cNvSpPr>
            <a:spLocks noGrp="1"/>
          </p:cNvSpPr>
          <p:nvPr>
            <p:ph type="dt" sz="half" idx="10"/>
          </p:nvPr>
        </p:nvSpPr>
        <p:spPr/>
        <p:txBody>
          <a:bodyPr/>
          <a:lstStyle/>
          <a:p>
            <a:fld id="{B9D46CCA-5452-420A-BD54-CC10BDCADFE7}" type="datetime1">
              <a:rPr lang="en-GB" smtClean="0"/>
              <a:t>16/10/2025</a:t>
            </a:fld>
            <a:endParaRPr lang="en-GB"/>
          </a:p>
        </p:txBody>
      </p:sp>
      <p:sp>
        <p:nvSpPr>
          <p:cNvPr id="5" name="Marcador de pie de página 4">
            <a:extLst>
              <a:ext uri="{FF2B5EF4-FFF2-40B4-BE49-F238E27FC236}">
                <a16:creationId xmlns:a16="http://schemas.microsoft.com/office/drawing/2014/main" id="{0F48CFC2-C052-9000-C378-E108F303CA28}"/>
              </a:ext>
            </a:extLst>
          </p:cNvPr>
          <p:cNvSpPr>
            <a:spLocks noGrp="1"/>
          </p:cNvSpPr>
          <p:nvPr>
            <p:ph type="ftr" sz="quarter" idx="11"/>
          </p:nvPr>
        </p:nvSpPr>
        <p:spPr/>
        <p:txBody>
          <a:bodyPr/>
          <a:lstStyle/>
          <a:p>
            <a:r>
              <a:rPr lang="es-ES"/>
              <a:t>I Simposio Internacional de Producción Agrovoltaica</a:t>
            </a:r>
            <a:endParaRPr lang="en-GB"/>
          </a:p>
        </p:txBody>
      </p:sp>
      <p:sp>
        <p:nvSpPr>
          <p:cNvPr id="6" name="Marcador de número de diapositiva 5">
            <a:extLst>
              <a:ext uri="{FF2B5EF4-FFF2-40B4-BE49-F238E27FC236}">
                <a16:creationId xmlns:a16="http://schemas.microsoft.com/office/drawing/2014/main" id="{07A37215-B82D-8D52-2959-124C613E1F49}"/>
              </a:ext>
            </a:extLst>
          </p:cNvPr>
          <p:cNvSpPr>
            <a:spLocks noGrp="1"/>
          </p:cNvSpPr>
          <p:nvPr>
            <p:ph type="sldNum" sz="quarter" idx="12"/>
          </p:nvPr>
        </p:nvSpPr>
        <p:spPr/>
        <p:txBody>
          <a:bodyPr/>
          <a:lstStyle/>
          <a:p>
            <a:fld id="{13DEB5B6-D8FC-4558-A2E5-C8E48FE147F4}" type="slidenum">
              <a:rPr lang="en-GB" smtClean="0"/>
              <a:t>‹Nº›</a:t>
            </a:fld>
            <a:endParaRPr lang="en-GB"/>
          </a:p>
        </p:txBody>
      </p:sp>
    </p:spTree>
    <p:extLst>
      <p:ext uri="{BB962C8B-B14F-4D97-AF65-F5344CB8AC3E}">
        <p14:creationId xmlns:p14="http://schemas.microsoft.com/office/powerpoint/2010/main" val="1052454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4B44D96-39AF-B2BC-216E-6E32DE2EBC2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D32C5D6B-9072-9B7B-7D42-2E64B6F8D46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406AE954-37E8-808D-3A49-BAA55A416B7E}"/>
              </a:ext>
            </a:extLst>
          </p:cNvPr>
          <p:cNvSpPr>
            <a:spLocks noGrp="1"/>
          </p:cNvSpPr>
          <p:nvPr>
            <p:ph type="dt" sz="half" idx="10"/>
          </p:nvPr>
        </p:nvSpPr>
        <p:spPr/>
        <p:txBody>
          <a:bodyPr/>
          <a:lstStyle/>
          <a:p>
            <a:fld id="{E80E773C-7135-4B7B-A737-CB9682144371}" type="datetime1">
              <a:rPr lang="en-GB" smtClean="0"/>
              <a:t>16/10/2025</a:t>
            </a:fld>
            <a:endParaRPr lang="en-GB"/>
          </a:p>
        </p:txBody>
      </p:sp>
      <p:sp>
        <p:nvSpPr>
          <p:cNvPr id="5" name="Marcador de pie de página 4">
            <a:extLst>
              <a:ext uri="{FF2B5EF4-FFF2-40B4-BE49-F238E27FC236}">
                <a16:creationId xmlns:a16="http://schemas.microsoft.com/office/drawing/2014/main" id="{C5A23896-ADDD-723D-0BD5-6657F1331A7F}"/>
              </a:ext>
            </a:extLst>
          </p:cNvPr>
          <p:cNvSpPr>
            <a:spLocks noGrp="1"/>
          </p:cNvSpPr>
          <p:nvPr>
            <p:ph type="ftr" sz="quarter" idx="11"/>
          </p:nvPr>
        </p:nvSpPr>
        <p:spPr/>
        <p:txBody>
          <a:bodyPr/>
          <a:lstStyle/>
          <a:p>
            <a:r>
              <a:rPr lang="es-ES"/>
              <a:t>I Simposio Internacional de Producción Agrovoltaica</a:t>
            </a:r>
            <a:endParaRPr lang="en-GB"/>
          </a:p>
        </p:txBody>
      </p:sp>
      <p:sp>
        <p:nvSpPr>
          <p:cNvPr id="6" name="Marcador de número de diapositiva 5">
            <a:extLst>
              <a:ext uri="{FF2B5EF4-FFF2-40B4-BE49-F238E27FC236}">
                <a16:creationId xmlns:a16="http://schemas.microsoft.com/office/drawing/2014/main" id="{C02EF64F-F94F-4892-D10E-4F5BAC74EDCF}"/>
              </a:ext>
            </a:extLst>
          </p:cNvPr>
          <p:cNvSpPr>
            <a:spLocks noGrp="1"/>
          </p:cNvSpPr>
          <p:nvPr>
            <p:ph type="sldNum" sz="quarter" idx="12"/>
          </p:nvPr>
        </p:nvSpPr>
        <p:spPr/>
        <p:txBody>
          <a:bodyPr/>
          <a:lstStyle/>
          <a:p>
            <a:fld id="{13DEB5B6-D8FC-4558-A2E5-C8E48FE147F4}" type="slidenum">
              <a:rPr lang="en-GB" smtClean="0"/>
              <a:t>‹Nº›</a:t>
            </a:fld>
            <a:endParaRPr lang="en-GB"/>
          </a:p>
        </p:txBody>
      </p:sp>
    </p:spTree>
    <p:extLst>
      <p:ext uri="{BB962C8B-B14F-4D97-AF65-F5344CB8AC3E}">
        <p14:creationId xmlns:p14="http://schemas.microsoft.com/office/powerpoint/2010/main" val="94580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A208461-3885-3EC7-2F01-01FF0B91D7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092B05DE-C3E3-B1E5-1D1F-D45885C271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AB8CA6C7-579D-7999-96AA-ED096A3449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7DFF4F2-DEAE-4451-A67C-84BD1C9897FC}" type="datetime1">
              <a:rPr lang="en-GB" smtClean="0"/>
              <a:t>16/10/2025</a:t>
            </a:fld>
            <a:endParaRPr lang="en-GB"/>
          </a:p>
        </p:txBody>
      </p:sp>
      <p:sp>
        <p:nvSpPr>
          <p:cNvPr id="5" name="Marcador de pie de página 4">
            <a:extLst>
              <a:ext uri="{FF2B5EF4-FFF2-40B4-BE49-F238E27FC236}">
                <a16:creationId xmlns:a16="http://schemas.microsoft.com/office/drawing/2014/main" id="{93CCD4B2-7E25-EFA2-5ED1-B161A9F2A4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s-ES"/>
              <a:t>I Simposio Internacional de Producción Agrovoltaica</a:t>
            </a:r>
            <a:endParaRPr lang="en-GB"/>
          </a:p>
        </p:txBody>
      </p:sp>
      <p:sp>
        <p:nvSpPr>
          <p:cNvPr id="6" name="Marcador de número de diapositiva 5">
            <a:extLst>
              <a:ext uri="{FF2B5EF4-FFF2-40B4-BE49-F238E27FC236}">
                <a16:creationId xmlns:a16="http://schemas.microsoft.com/office/drawing/2014/main" id="{65C20CEE-6225-C406-B902-8B49DCB29D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3DEB5B6-D8FC-4558-A2E5-C8E48FE147F4}" type="slidenum">
              <a:rPr lang="en-GB" smtClean="0"/>
              <a:t>‹Nº›</a:t>
            </a:fld>
            <a:endParaRPr lang="en-GB"/>
          </a:p>
        </p:txBody>
      </p:sp>
    </p:spTree>
    <p:extLst>
      <p:ext uri="{BB962C8B-B14F-4D97-AF65-F5344CB8AC3E}">
        <p14:creationId xmlns:p14="http://schemas.microsoft.com/office/powerpoint/2010/main" val="15086774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png"/><Relationship Id="rId7" Type="http://schemas.openxmlformats.org/officeDocument/2006/relationships/diagramQuickStyle" Target="../diagrams/quickStyle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6.png"/><Relationship Id="rId9" Type="http://schemas.microsoft.com/office/2007/relationships/diagramDrawing" Target="../diagrams/drawing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1.jpg"/><Relationship Id="rId5" Type="http://schemas.openxmlformats.org/officeDocument/2006/relationships/image" Target="../media/image40.png"/><Relationship Id="rId4" Type="http://schemas.openxmlformats.org/officeDocument/2006/relationships/image" Target="../media/image39.emf"/></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5.png"/><Relationship Id="rId7"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hyperlink" Target="http://www.linkedin.com/company/digi-grow-ict" TargetMode="External"/><Relationship Id="rId4" Type="http://schemas.openxmlformats.org/officeDocument/2006/relationships/hyperlink" Target="https://digi-grow.org/es"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jpeg"/><Relationship Id="rId9" Type="http://schemas.openxmlformats.org/officeDocument/2006/relationships/image" Target="../media/image53.jpeg"/></Relationships>
</file>

<file path=ppt/slides/_rels/slide1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png"/><Relationship Id="rId9" Type="http://schemas.openxmlformats.org/officeDocument/2006/relationships/image" Target="../media/image59.png"/></Relationships>
</file>

<file path=ppt/slides/_rels/slide17.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5.png"/><Relationship Id="rId7" Type="http://schemas.openxmlformats.org/officeDocument/2006/relationships/image" Target="../media/image6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66.jpeg"/><Relationship Id="rId4" Type="http://schemas.openxmlformats.org/officeDocument/2006/relationships/image" Target="../media/image61.png"/><Relationship Id="rId9"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7.jpeg"/><Relationship Id="rId7"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png"/><Relationship Id="rId4" Type="http://schemas.openxmlformats.org/officeDocument/2006/relationships/image" Target="../media/image5.png"/><Relationship Id="rId9" Type="http://schemas.openxmlformats.org/officeDocument/2006/relationships/image" Target="../media/image72.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6E3C3-EB77-0C8A-E031-DE71944CF508}"/>
            </a:ext>
          </a:extLst>
        </p:cNvPr>
        <p:cNvGrpSpPr/>
        <p:nvPr/>
      </p:nvGrpSpPr>
      <p:grpSpPr>
        <a:xfrm>
          <a:off x="0" y="0"/>
          <a:ext cx="0" cy="0"/>
          <a:chOff x="0" y="0"/>
          <a:chExt cx="0" cy="0"/>
        </a:xfrm>
      </p:grpSpPr>
      <p:pic>
        <p:nvPicPr>
          <p:cNvPr id="3" name="Imagen 2" descr="Avión parado en medio de campo&#10;&#10;El contenido generado por IA puede ser incorrecto.">
            <a:extLst>
              <a:ext uri="{FF2B5EF4-FFF2-40B4-BE49-F238E27FC236}">
                <a16:creationId xmlns:a16="http://schemas.microsoft.com/office/drawing/2014/main" id="{62217318-6B4E-0DA4-CC7A-AEE675937245}"/>
              </a:ext>
            </a:extLst>
          </p:cNvPr>
          <p:cNvPicPr>
            <a:picLocks noChangeAspect="1"/>
          </p:cNvPicPr>
          <p:nvPr/>
        </p:nvPicPr>
        <p:blipFill>
          <a:blip r:embed="rId2">
            <a:alphaModFix amt="85000"/>
            <a:extLst>
              <a:ext uri="{28A0092B-C50C-407E-A947-70E740481C1C}">
                <a14:useLocalDpi xmlns:a14="http://schemas.microsoft.com/office/drawing/2010/main" val="0"/>
              </a:ext>
            </a:extLst>
          </a:blip>
          <a:srcRect b="15717"/>
          <a:stretch>
            <a:fillRect/>
          </a:stretch>
        </p:blipFill>
        <p:spPr>
          <a:xfrm>
            <a:off x="0" y="-1"/>
            <a:ext cx="12192000" cy="6858001"/>
          </a:xfrm>
          <a:prstGeom prst="rect">
            <a:avLst/>
          </a:prstGeom>
        </p:spPr>
      </p:pic>
      <p:sp>
        <p:nvSpPr>
          <p:cNvPr id="8" name="CuadroTexto 7">
            <a:extLst>
              <a:ext uri="{FF2B5EF4-FFF2-40B4-BE49-F238E27FC236}">
                <a16:creationId xmlns:a16="http://schemas.microsoft.com/office/drawing/2014/main" id="{AF11840C-21AD-0C29-7772-8A0939A3997F}"/>
              </a:ext>
            </a:extLst>
          </p:cNvPr>
          <p:cNvSpPr txBox="1"/>
          <p:nvPr/>
        </p:nvSpPr>
        <p:spPr>
          <a:xfrm>
            <a:off x="252193" y="1361653"/>
            <a:ext cx="6604706" cy="1200329"/>
          </a:xfrm>
          <a:prstGeom prst="rect">
            <a:avLst/>
          </a:prstGeom>
          <a:solidFill>
            <a:schemeClr val="bg1">
              <a:alpha val="50000"/>
            </a:schemeClr>
          </a:solidFill>
        </p:spPr>
        <p:txBody>
          <a:bodyPr wrap="square" rtlCol="0">
            <a:spAutoFit/>
          </a:bodyPr>
          <a:lstStyle/>
          <a:p>
            <a:pPr lvl="0" algn="ctr">
              <a:spcAft>
                <a:spcPts val="600"/>
              </a:spcAft>
            </a:pPr>
            <a:r>
              <a:rPr lang="en-US" sz="2400" b="1" dirty="0">
                <a:solidFill>
                  <a:schemeClr val="accent6"/>
                </a:solidFill>
              </a:rPr>
              <a:t>DIGI-GROW. Empowering Agri-Food Sustainability: A Data-Driven Approach to Agrivoltaics Management</a:t>
            </a:r>
          </a:p>
        </p:txBody>
      </p:sp>
      <p:sp>
        <p:nvSpPr>
          <p:cNvPr id="9" name="CuadroTexto 8">
            <a:extLst>
              <a:ext uri="{FF2B5EF4-FFF2-40B4-BE49-F238E27FC236}">
                <a16:creationId xmlns:a16="http://schemas.microsoft.com/office/drawing/2014/main" id="{3D0DB93F-8BE9-EF1B-512F-6A6CC2C9E901}"/>
              </a:ext>
            </a:extLst>
          </p:cNvPr>
          <p:cNvSpPr txBox="1"/>
          <p:nvPr/>
        </p:nvSpPr>
        <p:spPr>
          <a:xfrm>
            <a:off x="43483" y="6324294"/>
            <a:ext cx="8306190" cy="488301"/>
          </a:xfrm>
          <a:prstGeom prst="rect">
            <a:avLst/>
          </a:prstGeom>
          <a:solidFill>
            <a:schemeClr val="bg1">
              <a:alpha val="60000"/>
            </a:schemeClr>
          </a:solidFill>
          <a:ln>
            <a:noFill/>
          </a:ln>
        </p:spPr>
        <p:txBody>
          <a:bodyPr wrap="square" rtlCol="0" anchor="ctr">
            <a:noAutofit/>
          </a:bodyPr>
          <a:lstStyle/>
          <a:p>
            <a:pPr algn="ctr"/>
            <a:r>
              <a:rPr lang="es-ES" sz="1600" b="1" dirty="0"/>
              <a:t>I Simposio Internacional de Producción </a:t>
            </a:r>
            <a:r>
              <a:rPr lang="es-ES" sz="1600" b="1" dirty="0" err="1"/>
              <a:t>Agrovoltaica</a:t>
            </a:r>
            <a:r>
              <a:rPr lang="es-ES" sz="1600" b="1" dirty="0"/>
              <a:t>, Madrid, 17 de octubre de 2025 </a:t>
            </a:r>
            <a:endParaRPr lang="es-ES" sz="1600" dirty="0">
              <a:solidFill>
                <a:schemeClr val="accent6">
                  <a:lumMod val="75000"/>
                </a:schemeClr>
              </a:solidFill>
              <a:latin typeface="Poppins" panose="00000500000000000000" pitchFamily="2" charset="0"/>
              <a:ea typeface="Roboto Black" panose="02000000000000000000" pitchFamily="2" charset="0"/>
              <a:cs typeface="Poppins" panose="00000500000000000000" pitchFamily="2" charset="0"/>
            </a:endParaRPr>
          </a:p>
        </p:txBody>
      </p:sp>
      <p:pic>
        <p:nvPicPr>
          <p:cNvPr id="6" name="Picture 10" descr="A black background with a black square&#10;&#10;Description automatically generated with medium confidence">
            <a:extLst>
              <a:ext uri="{FF2B5EF4-FFF2-40B4-BE49-F238E27FC236}">
                <a16:creationId xmlns:a16="http://schemas.microsoft.com/office/drawing/2014/main" id="{085AB6A6-4C41-F8B9-067E-CE78EE42DEAD}"/>
              </a:ext>
            </a:extLst>
          </p:cNvPr>
          <p:cNvPicPr>
            <a:picLocks/>
          </p:cNvPicPr>
          <p:nvPr/>
        </p:nvPicPr>
        <p:blipFill>
          <a:blip r:embed="rId3"/>
          <a:srcRect l="6104" t="11198" r="5199" b="16558"/>
          <a:stretch/>
        </p:blipFill>
        <p:spPr>
          <a:xfrm>
            <a:off x="7302986" y="285505"/>
            <a:ext cx="2194560" cy="640080"/>
          </a:xfrm>
          <a:prstGeom prst="rect">
            <a:avLst/>
          </a:prstGeom>
        </p:spPr>
      </p:pic>
      <p:pic>
        <p:nvPicPr>
          <p:cNvPr id="7" name="Picture 11" descr="A blue and white logo&#10;&#10;Description automatically generated">
            <a:extLst>
              <a:ext uri="{FF2B5EF4-FFF2-40B4-BE49-F238E27FC236}">
                <a16:creationId xmlns:a16="http://schemas.microsoft.com/office/drawing/2014/main" id="{611DAB88-11F4-9B3A-82A8-D5F8F5D25F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3066" y="1005143"/>
            <a:ext cx="914400" cy="914400"/>
          </a:xfrm>
          <a:prstGeom prst="rect">
            <a:avLst/>
          </a:prstGeom>
        </p:spPr>
      </p:pic>
      <p:pic>
        <p:nvPicPr>
          <p:cNvPr id="10" name="Picture 12">
            <a:extLst>
              <a:ext uri="{FF2B5EF4-FFF2-40B4-BE49-F238E27FC236}">
                <a16:creationId xmlns:a16="http://schemas.microsoft.com/office/drawing/2014/main" id="{B6D9D65B-1EE3-6DEB-B75A-ABAD12C671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99312" y="285505"/>
            <a:ext cx="2195788" cy="640080"/>
          </a:xfrm>
          <a:prstGeom prst="rect">
            <a:avLst/>
          </a:prstGeom>
        </p:spPr>
      </p:pic>
      <p:pic>
        <p:nvPicPr>
          <p:cNvPr id="11" name="Picture 2" descr="CEMA - European Agricultural Machinery - CEMA - European ...">
            <a:extLst>
              <a:ext uri="{FF2B5EF4-FFF2-40B4-BE49-F238E27FC236}">
                <a16:creationId xmlns:a16="http://schemas.microsoft.com/office/drawing/2014/main" id="{2D8B9E2C-875D-1525-AF7F-74E8CC28F7B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2193" y="285505"/>
            <a:ext cx="1839480" cy="73579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E5B25670-1F18-5D4F-F6F9-1FBF848DF571}"/>
              </a:ext>
            </a:extLst>
          </p:cNvPr>
          <p:cNvSpPr txBox="1"/>
          <p:nvPr/>
        </p:nvSpPr>
        <p:spPr>
          <a:xfrm>
            <a:off x="8349673" y="5834774"/>
            <a:ext cx="3798844" cy="488301"/>
          </a:xfrm>
          <a:prstGeom prst="rect">
            <a:avLst/>
          </a:prstGeom>
          <a:solidFill>
            <a:schemeClr val="bg1">
              <a:alpha val="60000"/>
            </a:schemeClr>
          </a:solidFill>
          <a:ln>
            <a:noFill/>
          </a:ln>
        </p:spPr>
        <p:txBody>
          <a:bodyPr wrap="square" rtlCol="0" anchor="ctr">
            <a:noAutofit/>
          </a:bodyPr>
          <a:lstStyle/>
          <a:p>
            <a:pPr algn="ctr"/>
            <a:r>
              <a:rPr lang="es-ES" sz="1600" b="1" dirty="0"/>
              <a:t>JESÚS HUETE (jhuete@bettergy.es)</a:t>
            </a:r>
            <a:endParaRPr lang="es-ES" sz="1600" dirty="0">
              <a:solidFill>
                <a:schemeClr val="accent6">
                  <a:lumMod val="75000"/>
                </a:schemeClr>
              </a:solidFill>
              <a:latin typeface="Poppins" panose="00000500000000000000" pitchFamily="2" charset="0"/>
              <a:ea typeface="Roboto Black" panose="02000000000000000000" pitchFamily="2" charset="0"/>
              <a:cs typeface="Poppins" panose="00000500000000000000" pitchFamily="2" charset="0"/>
            </a:endParaRPr>
          </a:p>
        </p:txBody>
      </p:sp>
      <p:pic>
        <p:nvPicPr>
          <p:cNvPr id="4" name="Gráfico 3">
            <a:extLst>
              <a:ext uri="{FF2B5EF4-FFF2-40B4-BE49-F238E27FC236}">
                <a16:creationId xmlns:a16="http://schemas.microsoft.com/office/drawing/2014/main" id="{39A582E2-2B8F-DE01-CD1A-8EBBDFF229D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117745" y="1026980"/>
            <a:ext cx="2952750" cy="885825"/>
          </a:xfrm>
          <a:prstGeom prst="rect">
            <a:avLst/>
          </a:prstGeom>
        </p:spPr>
      </p:pic>
      <p:pic>
        <p:nvPicPr>
          <p:cNvPr id="15362" name="Picture 2">
            <a:extLst>
              <a:ext uri="{FF2B5EF4-FFF2-40B4-BE49-F238E27FC236}">
                <a16:creationId xmlns:a16="http://schemas.microsoft.com/office/drawing/2014/main" id="{8F7F8767-6B2B-E011-EAAB-D3347448EB3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483" y="5606669"/>
            <a:ext cx="1303529" cy="717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6690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36414-07EB-D90A-FFA1-8F4B23D69B4D}"/>
            </a:ext>
          </a:extLst>
        </p:cNvPr>
        <p:cNvGrpSpPr/>
        <p:nvPr/>
      </p:nvGrpSpPr>
      <p:grpSpPr>
        <a:xfrm>
          <a:off x="0" y="0"/>
          <a:ext cx="0" cy="0"/>
          <a:chOff x="0" y="0"/>
          <a:chExt cx="0" cy="0"/>
        </a:xfrm>
      </p:grpSpPr>
      <p:sp>
        <p:nvSpPr>
          <p:cNvPr id="3078" name="Freeform 4">
            <a:extLst>
              <a:ext uri="{FF2B5EF4-FFF2-40B4-BE49-F238E27FC236}">
                <a16:creationId xmlns:a16="http://schemas.microsoft.com/office/drawing/2014/main" id="{F04E6E3D-B713-488A-168E-680162C8CE83}"/>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37083CA5-8BBE-3E67-EABE-A60879B27F26}"/>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E8234C33-2860-6611-3B9B-A28A6A551350}"/>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34FBA5DA-4E8E-F92D-6998-7AC88922A8F1}"/>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2</a:t>
            </a:fld>
            <a:endParaRPr lang="en-GB" b="1" dirty="0">
              <a:solidFill>
                <a:schemeClr val="bg1"/>
              </a:solidFill>
            </a:endParaRPr>
          </a:p>
        </p:txBody>
      </p:sp>
      <p:cxnSp>
        <p:nvCxnSpPr>
          <p:cNvPr id="6" name="Conector recto 5">
            <a:extLst>
              <a:ext uri="{FF2B5EF4-FFF2-40B4-BE49-F238E27FC236}">
                <a16:creationId xmlns:a16="http://schemas.microsoft.com/office/drawing/2014/main" id="{843F0488-13C5-76BA-5793-D5EA9159A71E}"/>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F5C98CBB-7F77-1FB8-08E6-52179C2C441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ED45C0C8-E602-F090-14B0-A6453F952F67}"/>
              </a:ext>
            </a:extLst>
          </p:cNvPr>
          <p:cNvSpPr txBox="1"/>
          <p:nvPr/>
        </p:nvSpPr>
        <p:spPr>
          <a:xfrm>
            <a:off x="414050" y="1446371"/>
            <a:ext cx="7182434" cy="369332"/>
          </a:xfrm>
          <a:prstGeom prst="rect">
            <a:avLst/>
          </a:prstGeom>
          <a:noFill/>
        </p:spPr>
        <p:txBody>
          <a:bodyPr wrap="square">
            <a:spAutoFit/>
          </a:bodyPr>
          <a:lstStyle/>
          <a:p>
            <a:pPr algn="just">
              <a:lnSpc>
                <a:spcPct val="100000"/>
              </a:lnSpc>
              <a:spcBef>
                <a:spcPts val="805"/>
              </a:spcBef>
              <a:spcAft>
                <a:spcPts val="40"/>
              </a:spcAft>
              <a:buNone/>
              <a:defRPr/>
            </a:pPr>
            <a:r>
              <a:rPr lang="es-ES" b="1" dirty="0">
                <a:cs typeface="Poppins" panose="00000500000000000000" pitchFamily="2" charset="0"/>
              </a:rPr>
              <a:t>Antecedentes:</a:t>
            </a:r>
          </a:p>
        </p:txBody>
      </p:sp>
      <p:pic>
        <p:nvPicPr>
          <p:cNvPr id="8" name="Picture 13">
            <a:extLst>
              <a:ext uri="{FF2B5EF4-FFF2-40B4-BE49-F238E27FC236}">
                <a16:creationId xmlns:a16="http://schemas.microsoft.com/office/drawing/2014/main" id="{40FE4F03-A8F5-6E53-971A-E274010BF0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217" y="2853201"/>
            <a:ext cx="3726807" cy="2806066"/>
          </a:xfrm>
          <a:prstGeom prst="rect">
            <a:avLst/>
          </a:prstGeom>
        </p:spPr>
      </p:pic>
      <p:sp>
        <p:nvSpPr>
          <p:cNvPr id="9" name="TextBox 14">
            <a:extLst>
              <a:ext uri="{FF2B5EF4-FFF2-40B4-BE49-F238E27FC236}">
                <a16:creationId xmlns:a16="http://schemas.microsoft.com/office/drawing/2014/main" id="{88984FCE-BBFB-DA25-2670-B67EFC5DB68D}"/>
              </a:ext>
            </a:extLst>
          </p:cNvPr>
          <p:cNvSpPr txBox="1"/>
          <p:nvPr/>
        </p:nvSpPr>
        <p:spPr>
          <a:xfrm>
            <a:off x="249444" y="5766499"/>
            <a:ext cx="3319369" cy="646331"/>
          </a:xfrm>
          <a:prstGeom prst="rect">
            <a:avLst/>
          </a:prstGeom>
          <a:noFill/>
        </p:spPr>
        <p:txBody>
          <a:bodyPr wrap="square" rtlCol="0">
            <a:spAutoFit/>
          </a:bodyPr>
          <a:lstStyle/>
          <a:p>
            <a:pPr algn="ctr"/>
            <a:r>
              <a:rPr lang="es-ES" sz="1200" dirty="0">
                <a:cs typeface="Arial" panose="020B0604020202020204" pitchFamily="34" charset="0"/>
              </a:rPr>
              <a:t>Investigación sobre instalaciones </a:t>
            </a:r>
            <a:r>
              <a:rPr lang="es-ES" sz="1200" dirty="0" err="1">
                <a:cs typeface="Arial" panose="020B0604020202020204" pitchFamily="34" charset="0"/>
              </a:rPr>
              <a:t>agrivoltaicas</a:t>
            </a:r>
            <a:r>
              <a:rPr lang="es-ES" sz="1200" dirty="0">
                <a:cs typeface="Arial" panose="020B0604020202020204" pitchFamily="34" charset="0"/>
              </a:rPr>
              <a:t> en España dentro de un viñedo ecológico. Fuente: DLR.</a:t>
            </a:r>
            <a:endParaRPr lang="en-US" sz="1200" dirty="0">
              <a:cs typeface="Arial" panose="020B0604020202020204" pitchFamily="34" charset="0"/>
            </a:endParaRPr>
          </a:p>
        </p:txBody>
      </p:sp>
      <p:pic>
        <p:nvPicPr>
          <p:cNvPr id="10" name="Picture 15">
            <a:extLst>
              <a:ext uri="{FF2B5EF4-FFF2-40B4-BE49-F238E27FC236}">
                <a16:creationId xmlns:a16="http://schemas.microsoft.com/office/drawing/2014/main" id="{C4AB131C-5D9C-40C9-7A20-4FD05A826940}"/>
              </a:ext>
            </a:extLst>
          </p:cNvPr>
          <p:cNvPicPr>
            <a:picLocks noChangeAspect="1"/>
          </p:cNvPicPr>
          <p:nvPr/>
        </p:nvPicPr>
        <p:blipFill>
          <a:blip r:embed="rId5"/>
          <a:stretch>
            <a:fillRect/>
          </a:stretch>
        </p:blipFill>
        <p:spPr>
          <a:xfrm>
            <a:off x="7775781" y="2848461"/>
            <a:ext cx="4248625" cy="2885524"/>
          </a:xfrm>
          <a:prstGeom prst="rect">
            <a:avLst/>
          </a:prstGeom>
        </p:spPr>
      </p:pic>
      <p:sp>
        <p:nvSpPr>
          <p:cNvPr id="11" name="TextBox 16">
            <a:extLst>
              <a:ext uri="{FF2B5EF4-FFF2-40B4-BE49-F238E27FC236}">
                <a16:creationId xmlns:a16="http://schemas.microsoft.com/office/drawing/2014/main" id="{8041A242-5F75-CD2E-64DC-373DA1DDB9CB}"/>
              </a:ext>
            </a:extLst>
          </p:cNvPr>
          <p:cNvSpPr txBox="1"/>
          <p:nvPr/>
        </p:nvSpPr>
        <p:spPr>
          <a:xfrm>
            <a:off x="8126339" y="5858266"/>
            <a:ext cx="3838591" cy="461665"/>
          </a:xfrm>
          <a:prstGeom prst="rect">
            <a:avLst/>
          </a:prstGeom>
          <a:noFill/>
        </p:spPr>
        <p:txBody>
          <a:bodyPr wrap="square" rtlCol="0">
            <a:spAutoFit/>
          </a:bodyPr>
          <a:lstStyle/>
          <a:p>
            <a:pPr algn="ctr"/>
            <a:r>
              <a:rPr lang="en-US" sz="1200" dirty="0" err="1">
                <a:cs typeface="Arial" panose="020B0604020202020204" pitchFamily="34" charset="0"/>
              </a:rPr>
              <a:t>Instalaciones</a:t>
            </a:r>
            <a:r>
              <a:rPr lang="en-US" sz="1200" dirty="0">
                <a:cs typeface="Arial" panose="020B0604020202020204" pitchFamily="34" charset="0"/>
              </a:rPr>
              <a:t> </a:t>
            </a:r>
            <a:r>
              <a:rPr lang="en-US" sz="1200" dirty="0" err="1">
                <a:cs typeface="Arial" panose="020B0604020202020204" pitchFamily="34" charset="0"/>
              </a:rPr>
              <a:t>agrovoltaicas</a:t>
            </a:r>
            <a:r>
              <a:rPr lang="en-US" sz="1200" dirty="0">
                <a:cs typeface="Arial" panose="020B0604020202020204" pitchFamily="34" charset="0"/>
              </a:rPr>
              <a:t> </a:t>
            </a:r>
            <a:r>
              <a:rPr lang="en-US" sz="1200" dirty="0" err="1">
                <a:cs typeface="Arial" panose="020B0604020202020204" pitchFamily="34" charset="0"/>
              </a:rPr>
              <a:t>comerciales</a:t>
            </a:r>
            <a:r>
              <a:rPr lang="en-US" sz="1200" dirty="0">
                <a:cs typeface="Arial" panose="020B0604020202020204" pitchFamily="34" charset="0"/>
              </a:rPr>
              <a:t> </a:t>
            </a:r>
            <a:r>
              <a:rPr lang="en-US" sz="1200" dirty="0" err="1">
                <a:cs typeface="Arial" panose="020B0604020202020204" pitchFamily="34" charset="0"/>
              </a:rPr>
              <a:t>en</a:t>
            </a:r>
            <a:r>
              <a:rPr lang="en-US" sz="1200" dirty="0">
                <a:cs typeface="Arial" panose="020B0604020202020204" pitchFamily="34" charset="0"/>
              </a:rPr>
              <a:t> Francia. Fuente: </a:t>
            </a:r>
            <a:r>
              <a:rPr lang="en-US" sz="1200" dirty="0" err="1">
                <a:cs typeface="Arial" panose="020B0604020202020204" pitchFamily="34" charset="0"/>
              </a:rPr>
              <a:t>Sun’Agri</a:t>
            </a:r>
            <a:r>
              <a:rPr lang="en-US" sz="1200" dirty="0">
                <a:cs typeface="Arial" panose="020B0604020202020204" pitchFamily="34" charset="0"/>
              </a:rPr>
              <a:t>.</a:t>
            </a:r>
          </a:p>
        </p:txBody>
      </p:sp>
      <p:pic>
        <p:nvPicPr>
          <p:cNvPr id="12" name="Picture 18">
            <a:extLst>
              <a:ext uri="{FF2B5EF4-FFF2-40B4-BE49-F238E27FC236}">
                <a16:creationId xmlns:a16="http://schemas.microsoft.com/office/drawing/2014/main" id="{39D44DE1-3E57-DBA9-6B91-1CA5002DB630}"/>
              </a:ext>
            </a:extLst>
          </p:cNvPr>
          <p:cNvPicPr>
            <a:picLocks noChangeAspect="1"/>
          </p:cNvPicPr>
          <p:nvPr/>
        </p:nvPicPr>
        <p:blipFill>
          <a:blip r:embed="rId6"/>
          <a:stretch>
            <a:fillRect/>
          </a:stretch>
        </p:blipFill>
        <p:spPr>
          <a:xfrm>
            <a:off x="4068198" y="2933888"/>
            <a:ext cx="3576154" cy="2800097"/>
          </a:xfrm>
          <a:prstGeom prst="rect">
            <a:avLst/>
          </a:prstGeom>
        </p:spPr>
      </p:pic>
      <p:sp>
        <p:nvSpPr>
          <p:cNvPr id="14" name="CuadroTexto 13">
            <a:extLst>
              <a:ext uri="{FF2B5EF4-FFF2-40B4-BE49-F238E27FC236}">
                <a16:creationId xmlns:a16="http://schemas.microsoft.com/office/drawing/2014/main" id="{6C78960A-C034-DAC6-BDE8-9FD7B8956799}"/>
              </a:ext>
            </a:extLst>
          </p:cNvPr>
          <p:cNvSpPr txBox="1"/>
          <p:nvPr/>
        </p:nvSpPr>
        <p:spPr>
          <a:xfrm>
            <a:off x="414050" y="1795967"/>
            <a:ext cx="11610357" cy="923330"/>
          </a:xfrm>
          <a:prstGeom prst="rect">
            <a:avLst/>
          </a:prstGeom>
          <a:noFill/>
        </p:spPr>
        <p:txBody>
          <a:bodyPr wrap="square">
            <a:spAutoFit/>
          </a:bodyPr>
          <a:lstStyle/>
          <a:p>
            <a:pPr marL="285750" indent="-285750">
              <a:buFont typeface="Arial" panose="020B0604020202020204" pitchFamily="34" charset="0"/>
              <a:buChar char="•"/>
            </a:pPr>
            <a:r>
              <a:rPr lang="en-GB" dirty="0"/>
              <a:t>En la </a:t>
            </a:r>
            <a:r>
              <a:rPr lang="en-GB" dirty="0" err="1"/>
              <a:t>última</a:t>
            </a:r>
            <a:r>
              <a:rPr lang="en-GB" dirty="0"/>
              <a:t> </a:t>
            </a:r>
            <a:r>
              <a:rPr lang="en-GB" dirty="0" err="1"/>
              <a:t>década</a:t>
            </a:r>
            <a:r>
              <a:rPr lang="en-GB" dirty="0"/>
              <a:t>, la </a:t>
            </a:r>
            <a:r>
              <a:rPr lang="en-GB" dirty="0" err="1"/>
              <a:t>implantación</a:t>
            </a:r>
            <a:r>
              <a:rPr lang="en-GB" dirty="0"/>
              <a:t> de </a:t>
            </a:r>
            <a:r>
              <a:rPr lang="en-GB" dirty="0" err="1"/>
              <a:t>sistemas</a:t>
            </a:r>
            <a:r>
              <a:rPr lang="en-GB" dirty="0"/>
              <a:t> APV ha </a:t>
            </a:r>
            <a:r>
              <a:rPr lang="en-GB" dirty="0" err="1"/>
              <a:t>experimentado</a:t>
            </a:r>
            <a:r>
              <a:rPr lang="en-GB" dirty="0"/>
              <a:t> un </a:t>
            </a:r>
            <a:r>
              <a:rPr lang="en-GB" dirty="0" err="1"/>
              <a:t>crecimiento</a:t>
            </a:r>
            <a:r>
              <a:rPr lang="en-GB" dirty="0"/>
              <a:t> </a:t>
            </a:r>
            <a:r>
              <a:rPr lang="en-GB" dirty="0" err="1"/>
              <a:t>exponencial</a:t>
            </a:r>
            <a:r>
              <a:rPr lang="en-GB" dirty="0"/>
              <a:t>.</a:t>
            </a:r>
          </a:p>
          <a:p>
            <a:pPr marL="285750" indent="-285750">
              <a:buFont typeface="Arial" panose="020B0604020202020204" pitchFamily="34" charset="0"/>
              <a:buChar char="•"/>
            </a:pPr>
            <a:r>
              <a:rPr lang="en-GB" dirty="0"/>
              <a:t>Más de 2000 </a:t>
            </a:r>
            <a:r>
              <a:rPr lang="en-GB" dirty="0" err="1"/>
              <a:t>instalaciones</a:t>
            </a:r>
            <a:r>
              <a:rPr lang="en-GB" dirty="0"/>
              <a:t> </a:t>
            </a:r>
            <a:r>
              <a:rPr lang="en-GB" dirty="0" err="1"/>
              <a:t>en</a:t>
            </a:r>
            <a:r>
              <a:rPr lang="en-GB" dirty="0"/>
              <a:t> </a:t>
            </a:r>
            <a:r>
              <a:rPr lang="en-GB" dirty="0" err="1"/>
              <a:t>todo</a:t>
            </a:r>
            <a:r>
              <a:rPr lang="en-GB" dirty="0"/>
              <a:t> </a:t>
            </a:r>
            <a:r>
              <a:rPr lang="en-GB" dirty="0" err="1"/>
              <a:t>el</a:t>
            </a:r>
            <a:r>
              <a:rPr lang="en-GB" dirty="0"/>
              <a:t> </a:t>
            </a:r>
            <a:r>
              <a:rPr lang="en-GB" dirty="0" err="1"/>
              <a:t>mundo</a:t>
            </a:r>
            <a:r>
              <a:rPr lang="en-GB" dirty="0"/>
              <a:t>.</a:t>
            </a:r>
          </a:p>
          <a:p>
            <a:pPr marL="285750" indent="-285750">
              <a:buFont typeface="Arial" panose="020B0604020202020204" pitchFamily="34" charset="0"/>
              <a:buChar char="•"/>
            </a:pPr>
            <a:r>
              <a:rPr lang="en-GB" dirty="0" err="1"/>
              <a:t>Tendencia</a:t>
            </a:r>
            <a:r>
              <a:rPr lang="en-GB" dirty="0"/>
              <a:t> </a:t>
            </a:r>
            <a:r>
              <a:rPr lang="en-GB" dirty="0" err="1"/>
              <a:t>emergente</a:t>
            </a:r>
            <a:r>
              <a:rPr lang="en-GB" dirty="0"/>
              <a:t> </a:t>
            </a:r>
            <a:r>
              <a:rPr lang="en-GB" dirty="0" err="1"/>
              <a:t>hacia</a:t>
            </a:r>
            <a:r>
              <a:rPr lang="en-GB" dirty="0"/>
              <a:t> </a:t>
            </a:r>
            <a:r>
              <a:rPr lang="en-GB" dirty="0" err="1"/>
              <a:t>una</a:t>
            </a:r>
            <a:r>
              <a:rPr lang="en-GB" dirty="0"/>
              <a:t> </a:t>
            </a:r>
            <a:r>
              <a:rPr lang="en-GB" dirty="0" err="1"/>
              <a:t>gestión</a:t>
            </a:r>
            <a:r>
              <a:rPr lang="en-GB" dirty="0"/>
              <a:t> </a:t>
            </a:r>
            <a:r>
              <a:rPr lang="en-GB" dirty="0" err="1"/>
              <a:t>más</a:t>
            </a:r>
            <a:r>
              <a:rPr lang="en-GB" dirty="0"/>
              <a:t> </a:t>
            </a:r>
            <a:r>
              <a:rPr lang="en-GB" dirty="0" err="1"/>
              <a:t>sostenible</a:t>
            </a:r>
            <a:r>
              <a:rPr lang="en-GB" dirty="0"/>
              <a:t> de </a:t>
            </a:r>
            <a:r>
              <a:rPr lang="en-GB" dirty="0" err="1"/>
              <a:t>los</a:t>
            </a:r>
            <a:r>
              <a:rPr lang="en-GB" dirty="0"/>
              <a:t> </a:t>
            </a:r>
            <a:r>
              <a:rPr lang="en-GB" dirty="0" err="1"/>
              <a:t>sistemas</a:t>
            </a:r>
            <a:r>
              <a:rPr lang="en-GB" dirty="0"/>
              <a:t> APV.</a:t>
            </a:r>
          </a:p>
        </p:txBody>
      </p:sp>
      <p:sp>
        <p:nvSpPr>
          <p:cNvPr id="15" name="TextBox 14">
            <a:extLst>
              <a:ext uri="{FF2B5EF4-FFF2-40B4-BE49-F238E27FC236}">
                <a16:creationId xmlns:a16="http://schemas.microsoft.com/office/drawing/2014/main" id="{D93F41F4-091B-E60E-222B-DE4B4AF35713}"/>
              </a:ext>
            </a:extLst>
          </p:cNvPr>
          <p:cNvSpPr txBox="1"/>
          <p:nvPr/>
        </p:nvSpPr>
        <p:spPr>
          <a:xfrm>
            <a:off x="4028819" y="5819785"/>
            <a:ext cx="3319369" cy="461665"/>
          </a:xfrm>
          <a:prstGeom prst="rect">
            <a:avLst/>
          </a:prstGeom>
          <a:noFill/>
        </p:spPr>
        <p:txBody>
          <a:bodyPr wrap="square" rtlCol="0">
            <a:spAutoFit/>
          </a:bodyPr>
          <a:lstStyle/>
          <a:p>
            <a:pPr algn="ctr"/>
            <a:r>
              <a:rPr lang="es-ES" sz="1200" dirty="0" err="1">
                <a:cs typeface="Arial" panose="020B0604020202020204" pitchFamily="34" charset="0"/>
              </a:rPr>
              <a:t>Nº</a:t>
            </a:r>
            <a:r>
              <a:rPr lang="es-ES" sz="1200" dirty="0">
                <a:cs typeface="Arial" panose="020B0604020202020204" pitchFamily="34" charset="0"/>
              </a:rPr>
              <a:t> Instalaciones </a:t>
            </a:r>
            <a:r>
              <a:rPr lang="es-ES" sz="1200" dirty="0" err="1">
                <a:cs typeface="Arial" panose="020B0604020202020204" pitchFamily="34" charset="0"/>
              </a:rPr>
              <a:t>agrovoltaicas</a:t>
            </a:r>
            <a:r>
              <a:rPr lang="es-ES" sz="1200" dirty="0">
                <a:cs typeface="Arial" panose="020B0604020202020204" pitchFamily="34" charset="0"/>
              </a:rPr>
              <a:t> en el mundo. Fuente: </a:t>
            </a:r>
            <a:r>
              <a:rPr lang="es-ES" sz="1200" dirty="0" err="1">
                <a:cs typeface="Arial" panose="020B0604020202020204" pitchFamily="34" charset="0"/>
              </a:rPr>
              <a:t>Fraunhoffer</a:t>
            </a:r>
            <a:r>
              <a:rPr lang="es-ES" sz="1200" dirty="0">
                <a:cs typeface="Arial" panose="020B0604020202020204" pitchFamily="34" charset="0"/>
              </a:rPr>
              <a:t> </a:t>
            </a:r>
            <a:r>
              <a:rPr lang="es-ES" sz="1200" dirty="0" err="1">
                <a:cs typeface="Arial" panose="020B0604020202020204" pitchFamily="34" charset="0"/>
              </a:rPr>
              <a:t>Society</a:t>
            </a:r>
            <a:r>
              <a:rPr lang="es-ES" sz="1200" dirty="0">
                <a:cs typeface="Arial" panose="020B0604020202020204" pitchFamily="34" charset="0"/>
              </a:rPr>
              <a:t>.</a:t>
            </a:r>
            <a:endParaRPr lang="en-US" sz="1200" dirty="0">
              <a:cs typeface="Arial" panose="020B0604020202020204" pitchFamily="34" charset="0"/>
            </a:endParaRPr>
          </a:p>
        </p:txBody>
      </p:sp>
    </p:spTree>
    <p:extLst>
      <p:ext uri="{BB962C8B-B14F-4D97-AF65-F5344CB8AC3E}">
        <p14:creationId xmlns:p14="http://schemas.microsoft.com/office/powerpoint/2010/main" val="2753521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CC05D-3C8C-C116-129E-2D3C43CADBFB}"/>
            </a:ext>
          </a:extLst>
        </p:cNvPr>
        <p:cNvGrpSpPr/>
        <p:nvPr/>
      </p:nvGrpSpPr>
      <p:grpSpPr>
        <a:xfrm>
          <a:off x="0" y="0"/>
          <a:ext cx="0" cy="0"/>
          <a:chOff x="0" y="0"/>
          <a:chExt cx="0" cy="0"/>
        </a:xfrm>
      </p:grpSpPr>
      <p:sp>
        <p:nvSpPr>
          <p:cNvPr id="3078" name="Freeform 4">
            <a:extLst>
              <a:ext uri="{FF2B5EF4-FFF2-40B4-BE49-F238E27FC236}">
                <a16:creationId xmlns:a16="http://schemas.microsoft.com/office/drawing/2014/main" id="{14631830-6A9A-651B-CE1C-45F9DA4D61B6}"/>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B768BBD3-674C-69D4-53F4-73BCC35BD1B5}"/>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0BDFF240-2D59-C445-E5F6-BDE5D5A375E6}"/>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20437A47-43E9-1BE8-8319-F614D34E7B05}"/>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3</a:t>
            </a:fld>
            <a:endParaRPr lang="en-GB" b="1" dirty="0">
              <a:solidFill>
                <a:schemeClr val="bg1"/>
              </a:solidFill>
            </a:endParaRPr>
          </a:p>
        </p:txBody>
      </p:sp>
      <p:cxnSp>
        <p:nvCxnSpPr>
          <p:cNvPr id="6" name="Conector recto 5">
            <a:extLst>
              <a:ext uri="{FF2B5EF4-FFF2-40B4-BE49-F238E27FC236}">
                <a16:creationId xmlns:a16="http://schemas.microsoft.com/office/drawing/2014/main" id="{4E476BCC-0378-B522-8F0C-80BFC68B3111}"/>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5717035D-15F8-D9F5-9F03-ED45B26B8F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16642DAB-2F19-006A-938D-139C5A75D781}"/>
              </a:ext>
            </a:extLst>
          </p:cNvPr>
          <p:cNvSpPr txBox="1"/>
          <p:nvPr/>
        </p:nvSpPr>
        <p:spPr>
          <a:xfrm>
            <a:off x="414050" y="1446371"/>
            <a:ext cx="7182434" cy="369332"/>
          </a:xfrm>
          <a:prstGeom prst="rect">
            <a:avLst/>
          </a:prstGeom>
          <a:noFill/>
        </p:spPr>
        <p:txBody>
          <a:bodyPr wrap="square">
            <a:spAutoFit/>
          </a:bodyPr>
          <a:lstStyle/>
          <a:p>
            <a:pPr algn="just">
              <a:spcBef>
                <a:spcPts val="805"/>
              </a:spcBef>
              <a:spcAft>
                <a:spcPts val="40"/>
              </a:spcAft>
              <a:defRPr/>
            </a:pPr>
            <a:r>
              <a:rPr lang="es-ES" b="1" dirty="0">
                <a:cs typeface="Poppins" panose="00000500000000000000" pitchFamily="2" charset="0"/>
              </a:rPr>
              <a:t>Motivación y Mercado:</a:t>
            </a:r>
          </a:p>
        </p:txBody>
      </p:sp>
      <p:sp>
        <p:nvSpPr>
          <p:cNvPr id="10" name="CuadroTexto 9">
            <a:extLst>
              <a:ext uri="{FF2B5EF4-FFF2-40B4-BE49-F238E27FC236}">
                <a16:creationId xmlns:a16="http://schemas.microsoft.com/office/drawing/2014/main" id="{C12772C1-7AF3-37A6-9A24-0C0A2ECD9827}"/>
              </a:ext>
            </a:extLst>
          </p:cNvPr>
          <p:cNvSpPr txBox="1"/>
          <p:nvPr/>
        </p:nvSpPr>
        <p:spPr>
          <a:xfrm>
            <a:off x="414049" y="1815703"/>
            <a:ext cx="5540819" cy="3108543"/>
          </a:xfrm>
          <a:prstGeom prst="rect">
            <a:avLst/>
          </a:prstGeom>
          <a:noFill/>
        </p:spPr>
        <p:txBody>
          <a:bodyPr wrap="square">
            <a:spAutoFit/>
          </a:bodyPr>
          <a:lstStyle/>
          <a:p>
            <a:pPr algn="just">
              <a:spcBef>
                <a:spcPts val="600"/>
              </a:spcBef>
              <a:buNone/>
            </a:pPr>
            <a:r>
              <a:rPr lang="es-ES" sz="1600" b="1" dirty="0">
                <a:effectLst/>
                <a:ea typeface="Verdana" panose="020B0604030504040204" pitchFamily="34" charset="0"/>
                <a:cs typeface="Verdana" panose="020B0604030504040204" pitchFamily="34" charset="0"/>
              </a:rPr>
              <a:t>España</a:t>
            </a:r>
            <a:r>
              <a:rPr lang="es-ES" sz="1600" dirty="0">
                <a:effectLst/>
                <a:ea typeface="Verdana" panose="020B0604030504040204" pitchFamily="34" charset="0"/>
                <a:cs typeface="Verdana" panose="020B0604030504040204" pitchFamily="34" charset="0"/>
              </a:rPr>
              <a:t>, </a:t>
            </a:r>
            <a:r>
              <a:rPr lang="es-ES" sz="1600" dirty="0">
                <a:ea typeface="Verdana" panose="020B0604030504040204" pitchFamily="34" charset="0"/>
                <a:cs typeface="Verdana" panose="020B0604030504040204" pitchFamily="34" charset="0"/>
              </a:rPr>
              <a:t>se presenta como un escenario ideal para el desarrollo soluciones APV, </a:t>
            </a:r>
            <a:r>
              <a:rPr lang="es-ES" sz="1600" dirty="0">
                <a:effectLst/>
                <a:ea typeface="Verdana" panose="020B0604030504040204" pitchFamily="34" charset="0"/>
                <a:cs typeface="Verdana" panose="020B0604030504040204" pitchFamily="34" charset="0"/>
              </a:rPr>
              <a:t>abundante radiación solar y extensas áreas agrícolas.  Principales ventajas:</a:t>
            </a:r>
            <a:endParaRPr lang="en-GB" sz="1600" dirty="0">
              <a:effectLst/>
              <a:ea typeface="Verdana" panose="020B0604030504040204" pitchFamily="34" charset="0"/>
              <a:cs typeface="Verdana" panose="020B0604030504040204" pitchFamily="34" charset="0"/>
            </a:endParaRPr>
          </a:p>
          <a:p>
            <a:pPr marL="342900" lvl="0" indent="-342900" algn="just">
              <a:spcBef>
                <a:spcPts val="600"/>
              </a:spcBef>
              <a:buFont typeface="Wingdings" panose="05000000000000000000" pitchFamily="2" charset="2"/>
              <a:buChar char=""/>
            </a:pPr>
            <a:r>
              <a:rPr lang="es-ES" sz="1600" b="1" dirty="0">
                <a:effectLst/>
                <a:ea typeface="Verdana" panose="020B0604030504040204" pitchFamily="34" charset="0"/>
                <a:cs typeface="Verdana" panose="020B0604030504040204" pitchFamily="34" charset="0"/>
              </a:rPr>
              <a:t>Diversificación de ingresos para el sector agrícola</a:t>
            </a:r>
            <a:r>
              <a:rPr lang="es-ES" sz="1600" dirty="0">
                <a:effectLst/>
                <a:ea typeface="Verdana" panose="020B0604030504040204" pitchFamily="34" charset="0"/>
                <a:cs typeface="Verdana" panose="020B0604030504040204" pitchFamily="34" charset="0"/>
              </a:rPr>
              <a:t>: </a:t>
            </a:r>
            <a:r>
              <a:rPr lang="es-ES" sz="1600" dirty="0">
                <a:ea typeface="Verdana" panose="020B0604030504040204" pitchFamily="34" charset="0"/>
                <a:cs typeface="Verdana" panose="020B0604030504040204" pitchFamily="34" charset="0"/>
              </a:rPr>
              <a:t>m</a:t>
            </a:r>
            <a:r>
              <a:rPr lang="es-ES" sz="1600" dirty="0">
                <a:effectLst/>
                <a:ea typeface="Verdana" panose="020B0604030504040204" pitchFamily="34" charset="0"/>
                <a:cs typeface="Verdana" panose="020B0604030504040204" pitchFamily="34" charset="0"/>
              </a:rPr>
              <a:t>ejora de la </a:t>
            </a:r>
            <a:r>
              <a:rPr lang="es-ES" sz="1600" dirty="0" err="1">
                <a:effectLst/>
                <a:ea typeface="Verdana" panose="020B0604030504040204" pitchFamily="34" charset="0"/>
                <a:cs typeface="Verdana" panose="020B0604030504040204" pitchFamily="34" charset="0"/>
              </a:rPr>
              <a:t>la</a:t>
            </a:r>
            <a:r>
              <a:rPr lang="es-ES" sz="1600" dirty="0">
                <a:effectLst/>
                <a:ea typeface="Verdana" panose="020B0604030504040204" pitchFamily="34" charset="0"/>
                <a:cs typeface="Verdana" panose="020B0604030504040204" pitchFamily="34" charset="0"/>
              </a:rPr>
              <a:t> rentabilidad de las explotaciones.</a:t>
            </a:r>
            <a:endParaRPr lang="en-GB" sz="1600" dirty="0">
              <a:effectLst/>
              <a:ea typeface="Verdana" panose="020B0604030504040204" pitchFamily="34" charset="0"/>
              <a:cs typeface="Verdana" panose="020B0604030504040204" pitchFamily="34" charset="0"/>
            </a:endParaRPr>
          </a:p>
          <a:p>
            <a:pPr marL="342900" lvl="0" indent="-342900" algn="just">
              <a:spcBef>
                <a:spcPts val="600"/>
              </a:spcBef>
              <a:buFont typeface="Wingdings" panose="05000000000000000000" pitchFamily="2" charset="2"/>
              <a:buChar char=""/>
            </a:pPr>
            <a:r>
              <a:rPr lang="es-ES" sz="1600" b="1" dirty="0">
                <a:effectLst/>
                <a:ea typeface="Verdana" panose="020B0604030504040204" pitchFamily="34" charset="0"/>
                <a:cs typeface="Verdana" panose="020B0604030504040204" pitchFamily="34" charset="0"/>
              </a:rPr>
              <a:t>Doble us</a:t>
            </a:r>
            <a:r>
              <a:rPr lang="es-ES" sz="1600" b="1" dirty="0">
                <a:ea typeface="Verdana" panose="020B0604030504040204" pitchFamily="34" charset="0"/>
                <a:cs typeface="Verdana" panose="020B0604030504040204" pitchFamily="34" charset="0"/>
              </a:rPr>
              <a:t>o </a:t>
            </a:r>
            <a:r>
              <a:rPr lang="es-ES" sz="1600" b="1" dirty="0">
                <a:effectLst/>
                <a:ea typeface="Verdana" panose="020B0604030504040204" pitchFamily="34" charset="0"/>
                <a:cs typeface="Verdana" panose="020B0604030504040204" pitchFamily="34" charset="0"/>
              </a:rPr>
              <a:t>del suelo</a:t>
            </a:r>
            <a:r>
              <a:rPr lang="es-ES" sz="1600" dirty="0">
                <a:effectLst/>
                <a:ea typeface="Verdana" panose="020B0604030504040204" pitchFamily="34" charset="0"/>
                <a:cs typeface="Verdana" panose="020B0604030504040204" pitchFamily="34" charset="0"/>
              </a:rPr>
              <a:t>: compatibilizar la producción agrícola con la generación de energía FV.</a:t>
            </a:r>
            <a:endParaRPr lang="en-GB" sz="1600" dirty="0">
              <a:effectLst/>
              <a:ea typeface="Verdana" panose="020B0604030504040204" pitchFamily="34" charset="0"/>
              <a:cs typeface="Verdana" panose="020B0604030504040204" pitchFamily="34" charset="0"/>
            </a:endParaRPr>
          </a:p>
          <a:p>
            <a:pPr marL="342900" lvl="0" indent="-342900" algn="just">
              <a:spcBef>
                <a:spcPts val="600"/>
              </a:spcBef>
              <a:buFont typeface="Wingdings" panose="05000000000000000000" pitchFamily="2" charset="2"/>
              <a:buChar char=""/>
            </a:pPr>
            <a:r>
              <a:rPr lang="es-ES" sz="1600" b="1" dirty="0">
                <a:effectLst/>
                <a:ea typeface="Verdana" panose="020B0604030504040204" pitchFamily="34" charset="0"/>
                <a:cs typeface="Verdana" panose="020B0604030504040204" pitchFamily="34" charset="0"/>
              </a:rPr>
              <a:t>Mitigación del cambio climático</a:t>
            </a:r>
            <a:r>
              <a:rPr lang="es-ES" sz="1600" dirty="0">
                <a:effectLst/>
                <a:ea typeface="Verdana" panose="020B0604030504040204" pitchFamily="34" charset="0"/>
                <a:cs typeface="Verdana" panose="020B0604030504040204" pitchFamily="34" charset="0"/>
              </a:rPr>
              <a:t>: reducción de emisiones de gases de efecto invernadero</a:t>
            </a:r>
            <a:r>
              <a:rPr lang="es-ES" sz="1600" dirty="0">
                <a:ea typeface="Verdana" panose="020B0604030504040204" pitchFamily="34" charset="0"/>
                <a:cs typeface="Verdana" panose="020B0604030504040204" pitchFamily="34" charset="0"/>
              </a:rPr>
              <a:t>.</a:t>
            </a:r>
          </a:p>
          <a:p>
            <a:pPr marL="342900" lvl="0" indent="-342900" algn="just">
              <a:spcBef>
                <a:spcPts val="600"/>
              </a:spcBef>
              <a:buFont typeface="Wingdings" panose="05000000000000000000" pitchFamily="2" charset="2"/>
              <a:buChar char=""/>
            </a:pPr>
            <a:r>
              <a:rPr lang="es-ES" sz="1600" b="1" dirty="0">
                <a:effectLst/>
                <a:ea typeface="Verdana" panose="020B0604030504040204" pitchFamily="34" charset="0"/>
                <a:cs typeface="Verdana" panose="020B0604030504040204" pitchFamily="34" charset="0"/>
              </a:rPr>
              <a:t>Resiliencia frente a la sequía: </a:t>
            </a:r>
            <a:r>
              <a:rPr lang="es-ES" sz="1600" dirty="0">
                <a:effectLst/>
                <a:ea typeface="Verdana" panose="020B0604030504040204" pitchFamily="34" charset="0"/>
                <a:cs typeface="Verdana" panose="020B0604030504040204" pitchFamily="34" charset="0"/>
              </a:rPr>
              <a:t>reducir la evapotranspiración y mejorar la gestión del agua.</a:t>
            </a:r>
            <a:endParaRPr lang="en-GB" sz="1600" dirty="0">
              <a:effectLst/>
              <a:ea typeface="Verdana" panose="020B0604030504040204" pitchFamily="34" charset="0"/>
              <a:cs typeface="Verdana" panose="020B0604030504040204" pitchFamily="34" charset="0"/>
            </a:endParaRPr>
          </a:p>
        </p:txBody>
      </p:sp>
      <p:pic>
        <p:nvPicPr>
          <p:cNvPr id="15" name="Imagen 14" descr="Mapa&#10;&#10;El contenido generado por IA puede ser incorrecto.">
            <a:extLst>
              <a:ext uri="{FF2B5EF4-FFF2-40B4-BE49-F238E27FC236}">
                <a16:creationId xmlns:a16="http://schemas.microsoft.com/office/drawing/2014/main" id="{248A3ED4-88AD-8EFB-8168-F69D7138BF9F}"/>
              </a:ext>
            </a:extLst>
          </p:cNvPr>
          <p:cNvPicPr>
            <a:picLocks noChangeAspect="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l="14138" r="9206"/>
          <a:stretch/>
        </p:blipFill>
        <p:spPr bwMode="auto">
          <a:xfrm>
            <a:off x="6167306" y="2125560"/>
            <a:ext cx="5781675" cy="3490595"/>
          </a:xfrm>
          <a:prstGeom prst="rect">
            <a:avLst/>
          </a:prstGeom>
          <a:ln>
            <a:solidFill>
              <a:schemeClr val="tx1"/>
            </a:solidFill>
          </a:ln>
          <a:extLst>
            <a:ext uri="{53640926-AAD7-44D8-BBD7-CCE9431645EC}">
              <a14:shadowObscured xmlns:a14="http://schemas.microsoft.com/office/drawing/2010/main"/>
            </a:ext>
          </a:extLst>
        </p:spPr>
      </p:pic>
      <p:sp>
        <p:nvSpPr>
          <p:cNvPr id="16" name="Rectangle 17">
            <a:extLst>
              <a:ext uri="{FF2B5EF4-FFF2-40B4-BE49-F238E27FC236}">
                <a16:creationId xmlns:a16="http://schemas.microsoft.com/office/drawing/2014/main" id="{9106C106-AAC6-7EC7-4323-25BED2FCB254}"/>
              </a:ext>
            </a:extLst>
          </p:cNvPr>
          <p:cNvSpPr/>
          <p:nvPr/>
        </p:nvSpPr>
        <p:spPr>
          <a:xfrm>
            <a:off x="7365400" y="5693895"/>
            <a:ext cx="3573946" cy="461665"/>
          </a:xfrm>
          <a:prstGeom prst="rect">
            <a:avLst/>
          </a:prstGeom>
        </p:spPr>
        <p:txBody>
          <a:bodyPr wrap="square">
            <a:spAutoFit/>
          </a:bodyPr>
          <a:lstStyle/>
          <a:p>
            <a:pPr algn="ctr"/>
            <a:r>
              <a:rPr lang="es-ES" sz="1200" kern="0" dirty="0">
                <a:solidFill>
                  <a:srgbClr val="000000"/>
                </a:solidFill>
                <a:cs typeface="Arial" panose="020B0604020202020204" pitchFamily="34" charset="0"/>
              </a:rPr>
              <a:t>Número de explotaciones agrícolas en España por Comunidades Autónomas (Fuente: INE)</a:t>
            </a:r>
            <a:endParaRPr lang="en-US" sz="1200" dirty="0"/>
          </a:p>
        </p:txBody>
      </p:sp>
      <p:sp>
        <p:nvSpPr>
          <p:cNvPr id="18" name="CuadroTexto 17">
            <a:extLst>
              <a:ext uri="{FF2B5EF4-FFF2-40B4-BE49-F238E27FC236}">
                <a16:creationId xmlns:a16="http://schemas.microsoft.com/office/drawing/2014/main" id="{2229FB53-B7B2-56DB-FE82-C062F227D501}"/>
              </a:ext>
            </a:extLst>
          </p:cNvPr>
          <p:cNvSpPr txBox="1"/>
          <p:nvPr/>
        </p:nvSpPr>
        <p:spPr>
          <a:xfrm>
            <a:off x="6340567" y="1563470"/>
            <a:ext cx="5437383" cy="523220"/>
          </a:xfrm>
          <a:prstGeom prst="rect">
            <a:avLst/>
          </a:prstGeom>
          <a:noFill/>
        </p:spPr>
        <p:txBody>
          <a:bodyPr wrap="square">
            <a:spAutoFit/>
          </a:bodyPr>
          <a:lstStyle/>
          <a:p>
            <a:pPr algn="ctr"/>
            <a:r>
              <a:rPr lang="es-ES" sz="1400" b="1" dirty="0">
                <a:solidFill>
                  <a:schemeClr val="accent6">
                    <a:lumMod val="75000"/>
                  </a:schemeClr>
                </a:solidFill>
              </a:rPr>
              <a:t>M</a:t>
            </a:r>
            <a:r>
              <a:rPr lang="es-ES" sz="1400" b="1" kern="1200" dirty="0">
                <a:solidFill>
                  <a:schemeClr val="accent6">
                    <a:lumMod val="75000"/>
                  </a:schemeClr>
                </a:solidFill>
                <a:effectLst/>
                <a:latin typeface="+mn-lt"/>
                <a:ea typeface="+mn-ea"/>
                <a:cs typeface="+mn-cs"/>
              </a:rPr>
              <a:t>ás de 900.000 explotaciones, cubriendo casi 24 millones de ha. de superficie según CENSO Agrario 2020</a:t>
            </a:r>
            <a:endParaRPr lang="en-GB" sz="1400" dirty="0">
              <a:solidFill>
                <a:schemeClr val="accent6">
                  <a:lumMod val="75000"/>
                </a:schemeClr>
              </a:solidFill>
            </a:endParaRPr>
          </a:p>
        </p:txBody>
      </p:sp>
      <p:sp>
        <p:nvSpPr>
          <p:cNvPr id="9" name="CuadroTexto 8">
            <a:extLst>
              <a:ext uri="{FF2B5EF4-FFF2-40B4-BE49-F238E27FC236}">
                <a16:creationId xmlns:a16="http://schemas.microsoft.com/office/drawing/2014/main" id="{CBDAA5DE-E7BD-E404-21D3-775604A4E3E5}"/>
              </a:ext>
            </a:extLst>
          </p:cNvPr>
          <p:cNvSpPr txBox="1"/>
          <p:nvPr/>
        </p:nvSpPr>
        <p:spPr>
          <a:xfrm>
            <a:off x="484002" y="5047564"/>
            <a:ext cx="5401232" cy="1077218"/>
          </a:xfrm>
          <a:prstGeom prst="rect">
            <a:avLst/>
          </a:prstGeom>
          <a:solidFill>
            <a:schemeClr val="bg1">
              <a:lumMod val="95000"/>
            </a:schemeClr>
          </a:solidFill>
        </p:spPr>
        <p:txBody>
          <a:bodyPr wrap="square">
            <a:spAutoFit/>
          </a:bodyPr>
          <a:lstStyle/>
          <a:p>
            <a:pPr algn="just">
              <a:spcBef>
                <a:spcPts val="600"/>
              </a:spcBef>
              <a:spcAft>
                <a:spcPts val="600"/>
              </a:spcAft>
              <a:buNone/>
            </a:pPr>
            <a:r>
              <a:rPr lang="es-ES" sz="1600" dirty="0">
                <a:solidFill>
                  <a:schemeClr val="accent6">
                    <a:lumMod val="75000"/>
                  </a:schemeClr>
                </a:solidFill>
                <a:effectLst/>
                <a:ea typeface="Verdana" panose="020B0604030504040204" pitchFamily="34" charset="0"/>
                <a:cs typeface="Verdana" panose="020B0604030504040204" pitchFamily="34" charset="0"/>
              </a:rPr>
              <a:t>En la UE, menos del </a:t>
            </a:r>
            <a:r>
              <a:rPr lang="es-ES" sz="1600" b="1" dirty="0">
                <a:solidFill>
                  <a:schemeClr val="accent6">
                    <a:lumMod val="75000"/>
                  </a:schemeClr>
                </a:solidFill>
                <a:effectLst/>
                <a:ea typeface="Verdana" panose="020B0604030504040204" pitchFamily="34" charset="0"/>
                <a:cs typeface="Verdana" panose="020B0604030504040204" pitchFamily="34" charset="0"/>
              </a:rPr>
              <a:t>1% de la superficie agrícola</a:t>
            </a:r>
            <a:r>
              <a:rPr lang="es-ES" sz="1600" dirty="0">
                <a:solidFill>
                  <a:schemeClr val="accent6">
                    <a:lumMod val="75000"/>
                  </a:schemeClr>
                </a:solidFill>
                <a:effectLst/>
                <a:ea typeface="Verdana" panose="020B0604030504040204" pitchFamily="34" charset="0"/>
                <a:cs typeface="Verdana" panose="020B0604030504040204" pitchFamily="34" charset="0"/>
              </a:rPr>
              <a:t> está cubierta con instalaciones APV. En España, los parques fotovoltaicos ocupan aproximadamente el 0,2% de la superficie agraria útil</a:t>
            </a:r>
            <a:r>
              <a:rPr lang="es-ES" sz="1600" dirty="0">
                <a:solidFill>
                  <a:schemeClr val="accent6">
                    <a:lumMod val="75000"/>
                  </a:schemeClr>
                </a:solidFill>
                <a:ea typeface="Verdana" panose="020B0604030504040204" pitchFamily="34" charset="0"/>
                <a:cs typeface="Verdana" panose="020B0604030504040204" pitchFamily="34" charset="0"/>
              </a:rPr>
              <a:t>.</a:t>
            </a:r>
            <a:endParaRPr lang="en-GB" sz="1600" dirty="0">
              <a:solidFill>
                <a:schemeClr val="accent6">
                  <a:lumMod val="75000"/>
                </a:schemeClr>
              </a:solidFill>
              <a:effectLs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07067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D6AE4-6953-2A24-059D-47383693C67C}"/>
            </a:ext>
          </a:extLst>
        </p:cNvPr>
        <p:cNvGrpSpPr/>
        <p:nvPr/>
      </p:nvGrpSpPr>
      <p:grpSpPr>
        <a:xfrm>
          <a:off x="0" y="0"/>
          <a:ext cx="0" cy="0"/>
          <a:chOff x="0" y="0"/>
          <a:chExt cx="0" cy="0"/>
        </a:xfrm>
      </p:grpSpPr>
      <p:sp>
        <p:nvSpPr>
          <p:cNvPr id="3078" name="Freeform 4">
            <a:extLst>
              <a:ext uri="{FF2B5EF4-FFF2-40B4-BE49-F238E27FC236}">
                <a16:creationId xmlns:a16="http://schemas.microsoft.com/office/drawing/2014/main" id="{0CBE80BD-CA6C-F1A3-6FE7-27A2730DA3D5}"/>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2FC15D76-2C5A-60F0-4F6E-EF72F8B7EFB9}"/>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670D5BE9-BC00-B398-9521-656EE12D7D59}"/>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D55C71FE-E553-654D-8994-B7E07945AC1F}"/>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4</a:t>
            </a:fld>
            <a:endParaRPr lang="en-GB" b="1" dirty="0">
              <a:solidFill>
                <a:schemeClr val="bg1"/>
              </a:solidFill>
            </a:endParaRPr>
          </a:p>
        </p:txBody>
      </p:sp>
      <p:cxnSp>
        <p:nvCxnSpPr>
          <p:cNvPr id="6" name="Conector recto 5">
            <a:extLst>
              <a:ext uri="{FF2B5EF4-FFF2-40B4-BE49-F238E27FC236}">
                <a16:creationId xmlns:a16="http://schemas.microsoft.com/office/drawing/2014/main" id="{22833A77-84CF-CFCF-ADD1-5D990C04F008}"/>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0E49F696-A9A0-CD25-F279-FA2119BF08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A202EE0D-FD23-2AB9-F9FE-377A7A17CF6F}"/>
              </a:ext>
            </a:extLst>
          </p:cNvPr>
          <p:cNvSpPr txBox="1"/>
          <p:nvPr/>
        </p:nvSpPr>
        <p:spPr>
          <a:xfrm>
            <a:off x="414050" y="1446371"/>
            <a:ext cx="7182434" cy="369332"/>
          </a:xfrm>
          <a:prstGeom prst="rect">
            <a:avLst/>
          </a:prstGeom>
          <a:noFill/>
        </p:spPr>
        <p:txBody>
          <a:bodyPr wrap="square">
            <a:spAutoFit/>
          </a:bodyPr>
          <a:lstStyle/>
          <a:p>
            <a:pPr algn="just">
              <a:lnSpc>
                <a:spcPct val="100000"/>
              </a:lnSpc>
              <a:spcBef>
                <a:spcPts val="805"/>
              </a:spcBef>
              <a:spcAft>
                <a:spcPts val="40"/>
              </a:spcAft>
              <a:buNone/>
              <a:defRPr/>
            </a:pPr>
            <a:r>
              <a:rPr lang="es-ES" b="1" dirty="0">
                <a:cs typeface="Poppins" panose="00000500000000000000" pitchFamily="2" charset="0"/>
              </a:rPr>
              <a:t>Motivación y Mercado:</a:t>
            </a:r>
          </a:p>
        </p:txBody>
      </p:sp>
      <p:sp>
        <p:nvSpPr>
          <p:cNvPr id="10" name="CuadroTexto 9">
            <a:extLst>
              <a:ext uri="{FF2B5EF4-FFF2-40B4-BE49-F238E27FC236}">
                <a16:creationId xmlns:a16="http://schemas.microsoft.com/office/drawing/2014/main" id="{F95939BE-D15C-64C1-3097-454D570D25F6}"/>
              </a:ext>
            </a:extLst>
          </p:cNvPr>
          <p:cNvSpPr txBox="1"/>
          <p:nvPr/>
        </p:nvSpPr>
        <p:spPr>
          <a:xfrm>
            <a:off x="414049" y="1815703"/>
            <a:ext cx="5540819" cy="3108543"/>
          </a:xfrm>
          <a:prstGeom prst="rect">
            <a:avLst/>
          </a:prstGeom>
          <a:noFill/>
        </p:spPr>
        <p:txBody>
          <a:bodyPr wrap="square">
            <a:spAutoFit/>
          </a:bodyPr>
          <a:lstStyle/>
          <a:p>
            <a:pPr algn="just">
              <a:spcBef>
                <a:spcPts val="600"/>
              </a:spcBef>
              <a:buNone/>
            </a:pPr>
            <a:r>
              <a:rPr lang="es-ES" sz="1600" b="1" dirty="0">
                <a:effectLst/>
                <a:ea typeface="Verdana" panose="020B0604030504040204" pitchFamily="34" charset="0"/>
                <a:cs typeface="Verdana" panose="020B0604030504040204" pitchFamily="34" charset="0"/>
              </a:rPr>
              <a:t>España</a:t>
            </a:r>
            <a:r>
              <a:rPr lang="es-ES" sz="1600" dirty="0">
                <a:effectLst/>
                <a:ea typeface="Verdana" panose="020B0604030504040204" pitchFamily="34" charset="0"/>
                <a:cs typeface="Verdana" panose="020B0604030504040204" pitchFamily="34" charset="0"/>
              </a:rPr>
              <a:t>, </a:t>
            </a:r>
            <a:r>
              <a:rPr lang="es-ES" sz="1600" dirty="0">
                <a:ea typeface="Verdana" panose="020B0604030504040204" pitchFamily="34" charset="0"/>
                <a:cs typeface="Verdana" panose="020B0604030504040204" pitchFamily="34" charset="0"/>
              </a:rPr>
              <a:t>se presenta como un escenario ideal para el desarrollo soluciones APV, </a:t>
            </a:r>
            <a:r>
              <a:rPr lang="es-ES" sz="1600" dirty="0">
                <a:effectLst/>
                <a:ea typeface="Verdana" panose="020B0604030504040204" pitchFamily="34" charset="0"/>
                <a:cs typeface="Verdana" panose="020B0604030504040204" pitchFamily="34" charset="0"/>
              </a:rPr>
              <a:t>abundante radiación solar y extensas áreas agrícolas.  Principales ventajas:</a:t>
            </a:r>
            <a:endParaRPr lang="en-GB" sz="1600" dirty="0">
              <a:effectLst/>
              <a:ea typeface="Verdana" panose="020B0604030504040204" pitchFamily="34" charset="0"/>
              <a:cs typeface="Verdana" panose="020B0604030504040204" pitchFamily="34" charset="0"/>
            </a:endParaRPr>
          </a:p>
          <a:p>
            <a:pPr marL="342900" lvl="0" indent="-342900" algn="just">
              <a:spcBef>
                <a:spcPts val="600"/>
              </a:spcBef>
              <a:buFont typeface="Wingdings" panose="05000000000000000000" pitchFamily="2" charset="2"/>
              <a:buChar char=""/>
            </a:pPr>
            <a:r>
              <a:rPr lang="es-ES" sz="1600" b="1" dirty="0">
                <a:effectLst/>
                <a:ea typeface="Verdana" panose="020B0604030504040204" pitchFamily="34" charset="0"/>
                <a:cs typeface="Verdana" panose="020B0604030504040204" pitchFamily="34" charset="0"/>
              </a:rPr>
              <a:t>Diversificación de ingresos para el sector agrícola</a:t>
            </a:r>
            <a:r>
              <a:rPr lang="es-ES" sz="1600" dirty="0">
                <a:effectLst/>
                <a:ea typeface="Verdana" panose="020B0604030504040204" pitchFamily="34" charset="0"/>
                <a:cs typeface="Verdana" panose="020B0604030504040204" pitchFamily="34" charset="0"/>
              </a:rPr>
              <a:t>: </a:t>
            </a:r>
            <a:r>
              <a:rPr lang="es-ES" sz="1600" dirty="0">
                <a:ea typeface="Verdana" panose="020B0604030504040204" pitchFamily="34" charset="0"/>
                <a:cs typeface="Verdana" panose="020B0604030504040204" pitchFamily="34" charset="0"/>
              </a:rPr>
              <a:t>m</a:t>
            </a:r>
            <a:r>
              <a:rPr lang="es-ES" sz="1600" dirty="0">
                <a:effectLst/>
                <a:ea typeface="Verdana" panose="020B0604030504040204" pitchFamily="34" charset="0"/>
                <a:cs typeface="Verdana" panose="020B0604030504040204" pitchFamily="34" charset="0"/>
              </a:rPr>
              <a:t>ejora de la </a:t>
            </a:r>
            <a:r>
              <a:rPr lang="es-ES" sz="1600" dirty="0" err="1">
                <a:effectLst/>
                <a:ea typeface="Verdana" panose="020B0604030504040204" pitchFamily="34" charset="0"/>
                <a:cs typeface="Verdana" panose="020B0604030504040204" pitchFamily="34" charset="0"/>
              </a:rPr>
              <a:t>la</a:t>
            </a:r>
            <a:r>
              <a:rPr lang="es-ES" sz="1600" dirty="0">
                <a:effectLst/>
                <a:ea typeface="Verdana" panose="020B0604030504040204" pitchFamily="34" charset="0"/>
                <a:cs typeface="Verdana" panose="020B0604030504040204" pitchFamily="34" charset="0"/>
              </a:rPr>
              <a:t> rentabilidad de las explotaciones.</a:t>
            </a:r>
            <a:endParaRPr lang="en-GB" sz="1600" dirty="0">
              <a:effectLst/>
              <a:ea typeface="Verdana" panose="020B0604030504040204" pitchFamily="34" charset="0"/>
              <a:cs typeface="Verdana" panose="020B0604030504040204" pitchFamily="34" charset="0"/>
            </a:endParaRPr>
          </a:p>
          <a:p>
            <a:pPr marL="342900" lvl="0" indent="-342900" algn="just">
              <a:spcBef>
                <a:spcPts val="600"/>
              </a:spcBef>
              <a:buFont typeface="Wingdings" panose="05000000000000000000" pitchFamily="2" charset="2"/>
              <a:buChar char=""/>
            </a:pPr>
            <a:r>
              <a:rPr lang="es-ES" sz="1600" b="1" dirty="0">
                <a:effectLst/>
                <a:ea typeface="Verdana" panose="020B0604030504040204" pitchFamily="34" charset="0"/>
                <a:cs typeface="Verdana" panose="020B0604030504040204" pitchFamily="34" charset="0"/>
              </a:rPr>
              <a:t>Doble us</a:t>
            </a:r>
            <a:r>
              <a:rPr lang="es-ES" sz="1600" b="1" dirty="0">
                <a:ea typeface="Verdana" panose="020B0604030504040204" pitchFamily="34" charset="0"/>
                <a:cs typeface="Verdana" panose="020B0604030504040204" pitchFamily="34" charset="0"/>
              </a:rPr>
              <a:t>o </a:t>
            </a:r>
            <a:r>
              <a:rPr lang="es-ES" sz="1600" b="1" dirty="0">
                <a:effectLst/>
                <a:ea typeface="Verdana" panose="020B0604030504040204" pitchFamily="34" charset="0"/>
                <a:cs typeface="Verdana" panose="020B0604030504040204" pitchFamily="34" charset="0"/>
              </a:rPr>
              <a:t>del suelo</a:t>
            </a:r>
            <a:r>
              <a:rPr lang="es-ES" sz="1600" dirty="0">
                <a:effectLst/>
                <a:ea typeface="Verdana" panose="020B0604030504040204" pitchFamily="34" charset="0"/>
                <a:cs typeface="Verdana" panose="020B0604030504040204" pitchFamily="34" charset="0"/>
              </a:rPr>
              <a:t>: compatibilizar la producción agrícola con la generación de energía FV.</a:t>
            </a:r>
            <a:endParaRPr lang="en-GB" sz="1600" dirty="0">
              <a:effectLst/>
              <a:ea typeface="Verdana" panose="020B0604030504040204" pitchFamily="34" charset="0"/>
              <a:cs typeface="Verdana" panose="020B0604030504040204" pitchFamily="34" charset="0"/>
            </a:endParaRPr>
          </a:p>
          <a:p>
            <a:pPr marL="342900" lvl="0" indent="-342900" algn="just">
              <a:spcBef>
                <a:spcPts val="600"/>
              </a:spcBef>
              <a:buFont typeface="Wingdings" panose="05000000000000000000" pitchFamily="2" charset="2"/>
              <a:buChar char=""/>
            </a:pPr>
            <a:r>
              <a:rPr lang="es-ES" sz="1600" b="1" dirty="0">
                <a:effectLst/>
                <a:ea typeface="Verdana" panose="020B0604030504040204" pitchFamily="34" charset="0"/>
                <a:cs typeface="Verdana" panose="020B0604030504040204" pitchFamily="34" charset="0"/>
              </a:rPr>
              <a:t>Mitigación del cambio climático</a:t>
            </a:r>
            <a:r>
              <a:rPr lang="es-ES" sz="1600" dirty="0">
                <a:effectLst/>
                <a:ea typeface="Verdana" panose="020B0604030504040204" pitchFamily="34" charset="0"/>
                <a:cs typeface="Verdana" panose="020B0604030504040204" pitchFamily="34" charset="0"/>
              </a:rPr>
              <a:t>: reducción de emisiones de gases de efecto invernadero</a:t>
            </a:r>
            <a:r>
              <a:rPr lang="es-ES" sz="1600" dirty="0">
                <a:ea typeface="Verdana" panose="020B0604030504040204" pitchFamily="34" charset="0"/>
                <a:cs typeface="Verdana" panose="020B0604030504040204" pitchFamily="34" charset="0"/>
              </a:rPr>
              <a:t>.</a:t>
            </a:r>
          </a:p>
          <a:p>
            <a:pPr marL="342900" lvl="0" indent="-342900" algn="just">
              <a:spcBef>
                <a:spcPts val="600"/>
              </a:spcBef>
              <a:buFont typeface="Wingdings" panose="05000000000000000000" pitchFamily="2" charset="2"/>
              <a:buChar char=""/>
            </a:pPr>
            <a:r>
              <a:rPr lang="es-ES" sz="1600" b="1" dirty="0">
                <a:effectLst/>
                <a:ea typeface="Verdana" panose="020B0604030504040204" pitchFamily="34" charset="0"/>
                <a:cs typeface="Verdana" panose="020B0604030504040204" pitchFamily="34" charset="0"/>
              </a:rPr>
              <a:t>Resiliencia frente a la sequía: </a:t>
            </a:r>
            <a:r>
              <a:rPr lang="es-ES" sz="1600" dirty="0">
                <a:effectLst/>
                <a:ea typeface="Verdana" panose="020B0604030504040204" pitchFamily="34" charset="0"/>
                <a:cs typeface="Verdana" panose="020B0604030504040204" pitchFamily="34" charset="0"/>
              </a:rPr>
              <a:t>reducir la evapotranspiración y mejorar la gestión del agua.</a:t>
            </a:r>
            <a:endParaRPr lang="en-GB" sz="1600" dirty="0">
              <a:effectLst/>
              <a:ea typeface="Verdana" panose="020B0604030504040204" pitchFamily="34" charset="0"/>
              <a:cs typeface="Verdana" panose="020B0604030504040204" pitchFamily="34" charset="0"/>
            </a:endParaRPr>
          </a:p>
        </p:txBody>
      </p:sp>
      <p:sp>
        <p:nvSpPr>
          <p:cNvPr id="16" name="Rectangle 17">
            <a:extLst>
              <a:ext uri="{FF2B5EF4-FFF2-40B4-BE49-F238E27FC236}">
                <a16:creationId xmlns:a16="http://schemas.microsoft.com/office/drawing/2014/main" id="{A97581E5-A685-CBB8-E217-8F267A08786D}"/>
              </a:ext>
            </a:extLst>
          </p:cNvPr>
          <p:cNvSpPr/>
          <p:nvPr/>
        </p:nvSpPr>
        <p:spPr>
          <a:xfrm>
            <a:off x="7365400" y="5693895"/>
            <a:ext cx="3385486" cy="461665"/>
          </a:xfrm>
          <a:prstGeom prst="rect">
            <a:avLst/>
          </a:prstGeom>
        </p:spPr>
        <p:txBody>
          <a:bodyPr wrap="square">
            <a:spAutoFit/>
          </a:bodyPr>
          <a:lstStyle/>
          <a:p>
            <a:pPr algn="ctr"/>
            <a:r>
              <a:rPr lang="es-ES" sz="1200" kern="0" dirty="0">
                <a:solidFill>
                  <a:srgbClr val="000000"/>
                </a:solidFill>
                <a:cs typeface="Arial" panose="020B0604020202020204" pitchFamily="34" charset="0"/>
              </a:rPr>
              <a:t>Mercado europeo de </a:t>
            </a:r>
            <a:r>
              <a:rPr lang="es-ES" sz="1200" kern="0" dirty="0" err="1">
                <a:solidFill>
                  <a:srgbClr val="000000"/>
                </a:solidFill>
                <a:cs typeface="Arial" panose="020B0604020202020204" pitchFamily="34" charset="0"/>
              </a:rPr>
              <a:t>agrovoltaica</a:t>
            </a:r>
            <a:r>
              <a:rPr lang="es-ES" sz="1200" kern="0" dirty="0">
                <a:solidFill>
                  <a:srgbClr val="000000"/>
                </a:solidFill>
                <a:cs typeface="Arial" panose="020B0604020202020204" pitchFamily="34" charset="0"/>
              </a:rPr>
              <a:t> en cifras.</a:t>
            </a:r>
          </a:p>
          <a:p>
            <a:pPr algn="ctr"/>
            <a:r>
              <a:rPr lang="es-ES" sz="1200" kern="0" dirty="0">
                <a:solidFill>
                  <a:srgbClr val="000000"/>
                </a:solidFill>
                <a:cs typeface="Arial" panose="020B0604020202020204" pitchFamily="34" charset="0"/>
              </a:rPr>
              <a:t>Fuente: Global </a:t>
            </a:r>
            <a:r>
              <a:rPr lang="es-ES" sz="1200" kern="0" dirty="0" err="1">
                <a:solidFill>
                  <a:srgbClr val="000000"/>
                </a:solidFill>
                <a:cs typeface="Arial" panose="020B0604020202020204" pitchFamily="34" charset="0"/>
              </a:rPr>
              <a:t>Market</a:t>
            </a:r>
            <a:r>
              <a:rPr lang="es-ES" sz="1200" kern="0" dirty="0">
                <a:solidFill>
                  <a:srgbClr val="000000"/>
                </a:solidFill>
                <a:cs typeface="Arial" panose="020B0604020202020204" pitchFamily="34" charset="0"/>
              </a:rPr>
              <a:t> </a:t>
            </a:r>
            <a:r>
              <a:rPr lang="es-ES" sz="1200" kern="0" dirty="0" err="1">
                <a:solidFill>
                  <a:srgbClr val="000000"/>
                </a:solidFill>
                <a:cs typeface="Arial" panose="020B0604020202020204" pitchFamily="34" charset="0"/>
              </a:rPr>
              <a:t>Insights</a:t>
            </a:r>
            <a:endParaRPr lang="en-US" sz="1200" dirty="0"/>
          </a:p>
        </p:txBody>
      </p:sp>
      <p:sp>
        <p:nvSpPr>
          <p:cNvPr id="18" name="CuadroTexto 17">
            <a:extLst>
              <a:ext uri="{FF2B5EF4-FFF2-40B4-BE49-F238E27FC236}">
                <a16:creationId xmlns:a16="http://schemas.microsoft.com/office/drawing/2014/main" id="{04A6807D-6463-A2AC-E7CD-D819EEF42E58}"/>
              </a:ext>
            </a:extLst>
          </p:cNvPr>
          <p:cNvSpPr txBox="1"/>
          <p:nvPr/>
        </p:nvSpPr>
        <p:spPr>
          <a:xfrm>
            <a:off x="6340567" y="1563470"/>
            <a:ext cx="5437383" cy="954107"/>
          </a:xfrm>
          <a:prstGeom prst="rect">
            <a:avLst/>
          </a:prstGeom>
          <a:noFill/>
        </p:spPr>
        <p:txBody>
          <a:bodyPr wrap="square">
            <a:spAutoFit/>
          </a:bodyPr>
          <a:lstStyle/>
          <a:p>
            <a:pPr algn="ctr"/>
            <a:r>
              <a:rPr lang="es-ES" sz="1400" b="1" dirty="0">
                <a:solidFill>
                  <a:schemeClr val="accent6">
                    <a:lumMod val="75000"/>
                  </a:schemeClr>
                </a:solidFill>
              </a:rPr>
              <a:t>Según la International </a:t>
            </a:r>
            <a:r>
              <a:rPr lang="es-ES" sz="1400" b="1" dirty="0" err="1">
                <a:solidFill>
                  <a:schemeClr val="accent6">
                    <a:lumMod val="75000"/>
                  </a:schemeClr>
                </a:solidFill>
              </a:rPr>
              <a:t>Renewable</a:t>
            </a:r>
            <a:r>
              <a:rPr lang="es-ES" sz="1400" b="1" dirty="0">
                <a:solidFill>
                  <a:schemeClr val="accent6">
                    <a:lumMod val="75000"/>
                  </a:schemeClr>
                </a:solidFill>
              </a:rPr>
              <a:t> Energy Agency (IRENA), para alcanzar los objetivos establecidos en la COP28, es necesario incrementar la capacidad de energías renovables a una tasa mínima del 16,4% anual hasta 2030. </a:t>
            </a:r>
          </a:p>
        </p:txBody>
      </p:sp>
      <p:sp>
        <p:nvSpPr>
          <p:cNvPr id="9" name="CuadroTexto 8">
            <a:extLst>
              <a:ext uri="{FF2B5EF4-FFF2-40B4-BE49-F238E27FC236}">
                <a16:creationId xmlns:a16="http://schemas.microsoft.com/office/drawing/2014/main" id="{E4E96085-58A5-8B0D-AF91-CF4E18A4CBF0}"/>
              </a:ext>
            </a:extLst>
          </p:cNvPr>
          <p:cNvSpPr txBox="1"/>
          <p:nvPr/>
        </p:nvSpPr>
        <p:spPr>
          <a:xfrm>
            <a:off x="484002" y="5047564"/>
            <a:ext cx="5401232" cy="1077218"/>
          </a:xfrm>
          <a:prstGeom prst="rect">
            <a:avLst/>
          </a:prstGeom>
          <a:solidFill>
            <a:schemeClr val="bg1">
              <a:lumMod val="95000"/>
            </a:schemeClr>
          </a:solidFill>
        </p:spPr>
        <p:txBody>
          <a:bodyPr wrap="square">
            <a:spAutoFit/>
          </a:bodyPr>
          <a:lstStyle/>
          <a:p>
            <a:pPr algn="just">
              <a:spcBef>
                <a:spcPts val="600"/>
              </a:spcBef>
              <a:spcAft>
                <a:spcPts val="600"/>
              </a:spcAft>
              <a:buNone/>
            </a:pPr>
            <a:r>
              <a:rPr lang="es-ES" sz="1600" dirty="0">
                <a:solidFill>
                  <a:schemeClr val="accent6">
                    <a:lumMod val="75000"/>
                  </a:schemeClr>
                </a:solidFill>
                <a:effectLst/>
                <a:ea typeface="Verdana" panose="020B0604030504040204" pitchFamily="34" charset="0"/>
                <a:cs typeface="Verdana" panose="020B0604030504040204" pitchFamily="34" charset="0"/>
              </a:rPr>
              <a:t>En la UE, menos del </a:t>
            </a:r>
            <a:r>
              <a:rPr lang="es-ES" sz="1600" b="1" dirty="0">
                <a:solidFill>
                  <a:schemeClr val="accent6">
                    <a:lumMod val="75000"/>
                  </a:schemeClr>
                </a:solidFill>
                <a:effectLst/>
                <a:ea typeface="Verdana" panose="020B0604030504040204" pitchFamily="34" charset="0"/>
                <a:cs typeface="Verdana" panose="020B0604030504040204" pitchFamily="34" charset="0"/>
              </a:rPr>
              <a:t>1% de la superficie agrícola</a:t>
            </a:r>
            <a:r>
              <a:rPr lang="es-ES" sz="1600" dirty="0">
                <a:solidFill>
                  <a:schemeClr val="accent6">
                    <a:lumMod val="75000"/>
                  </a:schemeClr>
                </a:solidFill>
                <a:effectLst/>
                <a:ea typeface="Verdana" panose="020B0604030504040204" pitchFamily="34" charset="0"/>
                <a:cs typeface="Verdana" panose="020B0604030504040204" pitchFamily="34" charset="0"/>
              </a:rPr>
              <a:t> está cubierta con instalaciones APV. En España, los parques fotovoltaicos ocupan aproximadamente el 0,2% de la superficie agraria útil</a:t>
            </a:r>
            <a:r>
              <a:rPr lang="es-ES" sz="1600" dirty="0">
                <a:solidFill>
                  <a:schemeClr val="accent6">
                    <a:lumMod val="75000"/>
                  </a:schemeClr>
                </a:solidFill>
                <a:ea typeface="Verdana" panose="020B0604030504040204" pitchFamily="34" charset="0"/>
                <a:cs typeface="Verdana" panose="020B0604030504040204" pitchFamily="34" charset="0"/>
              </a:rPr>
              <a:t>.</a:t>
            </a:r>
            <a:endParaRPr lang="en-GB" sz="1600" dirty="0">
              <a:solidFill>
                <a:schemeClr val="accent6">
                  <a:lumMod val="75000"/>
                </a:schemeClr>
              </a:solidFill>
              <a:effectLst/>
              <a:ea typeface="Verdana" panose="020B0604030504040204" pitchFamily="34" charset="0"/>
              <a:cs typeface="Verdana" panose="020B0604030504040204" pitchFamily="34" charset="0"/>
            </a:endParaRPr>
          </a:p>
        </p:txBody>
      </p:sp>
      <p:pic>
        <p:nvPicPr>
          <p:cNvPr id="2" name="Picture 4" descr="Agrivoltaic Market">
            <a:extLst>
              <a:ext uri="{FF2B5EF4-FFF2-40B4-BE49-F238E27FC236}">
                <a16:creationId xmlns:a16="http://schemas.microsoft.com/office/drawing/2014/main" id="{F4A07019-363F-28A1-688E-F08533A9C056}"/>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rcRect l="-1" r="-324" b="2352"/>
          <a:stretch>
            <a:fillRect/>
          </a:stretch>
        </p:blipFill>
        <p:spPr bwMode="auto">
          <a:xfrm>
            <a:off x="6196716" y="2592597"/>
            <a:ext cx="5789115" cy="2954713"/>
          </a:xfrm>
          <a:prstGeom prst="rect">
            <a:avLst/>
          </a:prstGeom>
          <a:noFill/>
          <a:ln>
            <a:noFill/>
          </a:ln>
        </p:spPr>
      </p:pic>
    </p:spTree>
    <p:extLst>
      <p:ext uri="{BB962C8B-B14F-4D97-AF65-F5344CB8AC3E}">
        <p14:creationId xmlns:p14="http://schemas.microsoft.com/office/powerpoint/2010/main" val="926795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21804-56DE-82E1-841B-57522BD357F7}"/>
            </a:ext>
          </a:extLst>
        </p:cNvPr>
        <p:cNvGrpSpPr/>
        <p:nvPr/>
      </p:nvGrpSpPr>
      <p:grpSpPr>
        <a:xfrm>
          <a:off x="0" y="0"/>
          <a:ext cx="0" cy="0"/>
          <a:chOff x="0" y="0"/>
          <a:chExt cx="0" cy="0"/>
        </a:xfrm>
      </p:grpSpPr>
      <p:pic>
        <p:nvPicPr>
          <p:cNvPr id="2" name="Picture 6">
            <a:extLst>
              <a:ext uri="{FF2B5EF4-FFF2-40B4-BE49-F238E27FC236}">
                <a16:creationId xmlns:a16="http://schemas.microsoft.com/office/drawing/2014/main" id="{76BDE771-6B80-4D51-CC1F-8107BAE701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4442" y="1290438"/>
            <a:ext cx="6439195" cy="3310768"/>
          </a:xfrm>
          <a:prstGeom prst="rect">
            <a:avLst/>
          </a:prstGeom>
        </p:spPr>
      </p:pic>
      <p:grpSp>
        <p:nvGrpSpPr>
          <p:cNvPr id="3075" name="Grupo 6">
            <a:extLst>
              <a:ext uri="{FF2B5EF4-FFF2-40B4-BE49-F238E27FC236}">
                <a16:creationId xmlns:a16="http://schemas.microsoft.com/office/drawing/2014/main" id="{182937B2-1761-195F-FF9C-2418547D7293}"/>
              </a:ext>
            </a:extLst>
          </p:cNvPr>
          <p:cNvGrpSpPr>
            <a:grpSpLocks/>
          </p:cNvGrpSpPr>
          <p:nvPr/>
        </p:nvGrpSpPr>
        <p:grpSpPr bwMode="auto">
          <a:xfrm>
            <a:off x="9216290" y="5263719"/>
            <a:ext cx="971746" cy="888698"/>
            <a:chOff x="2101931" y="505327"/>
            <a:chExt cx="1261268" cy="1254626"/>
          </a:xfrm>
        </p:grpSpPr>
        <p:pic>
          <p:nvPicPr>
            <p:cNvPr id="3080" name="Picture 5" descr="image8">
              <a:extLst>
                <a:ext uri="{FF2B5EF4-FFF2-40B4-BE49-F238E27FC236}">
                  <a16:creationId xmlns:a16="http://schemas.microsoft.com/office/drawing/2014/main" id="{969E145E-A9B5-6728-5776-DFA222CA138B}"/>
                </a:ext>
              </a:extLst>
            </p:cNvPr>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931" y="1172578"/>
              <a:ext cx="103822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081" name="Picture 6" descr="image10">
              <a:extLst>
                <a:ext uri="{FF2B5EF4-FFF2-40B4-BE49-F238E27FC236}">
                  <a16:creationId xmlns:a16="http://schemas.microsoft.com/office/drawing/2014/main" id="{AF7F7231-F0CD-836A-4A95-473E7223BEA6}"/>
                </a:ext>
              </a:extLst>
            </p:cNvPr>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7112" y="1243221"/>
              <a:ext cx="446087"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082" name="Picture 7" descr="image12">
              <a:extLst>
                <a:ext uri="{FF2B5EF4-FFF2-40B4-BE49-F238E27FC236}">
                  <a16:creationId xmlns:a16="http://schemas.microsoft.com/office/drawing/2014/main" id="{15ECCCB3-549C-83D6-37B1-ECEF613EDCF3}"/>
                </a:ext>
              </a:extLst>
            </p:cNvPr>
            <p:cNvPicPr preferRelativeResize="0">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2121" y="505327"/>
              <a:ext cx="862012" cy="649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pic>
        <p:nvPicPr>
          <p:cNvPr id="3076" name="Picture 8" descr="image7">
            <a:extLst>
              <a:ext uri="{FF2B5EF4-FFF2-40B4-BE49-F238E27FC236}">
                <a16:creationId xmlns:a16="http://schemas.microsoft.com/office/drawing/2014/main" id="{F32A6250-4E42-08BB-511A-46287F63E1C0}"/>
              </a:ext>
            </a:extLst>
          </p:cNvPr>
          <p:cNvPicPr preferRelativeResize="0">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4442" y="4729719"/>
            <a:ext cx="6582649" cy="1627494"/>
          </a:xfrm>
          <a:prstGeom prst="rect">
            <a:avLst/>
          </a:prstGeom>
          <a:solidFill>
            <a:schemeClr val="accent6"/>
          </a:solidFill>
          <a:ln>
            <a:noFill/>
          </a:ln>
        </p:spPr>
      </p:pic>
      <p:sp>
        <p:nvSpPr>
          <p:cNvPr id="3077" name="CuadroTexto 5">
            <a:extLst>
              <a:ext uri="{FF2B5EF4-FFF2-40B4-BE49-F238E27FC236}">
                <a16:creationId xmlns:a16="http://schemas.microsoft.com/office/drawing/2014/main" id="{7C72C5E6-E359-6AF5-5752-AB6B8F4D9985}"/>
              </a:ext>
            </a:extLst>
          </p:cNvPr>
          <p:cNvSpPr txBox="1">
            <a:spLocks noChangeArrowheads="1"/>
          </p:cNvSpPr>
          <p:nvPr/>
        </p:nvSpPr>
        <p:spPr bwMode="auto">
          <a:xfrm>
            <a:off x="6998935" y="1422529"/>
            <a:ext cx="4780416" cy="3703578"/>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ts val="805"/>
              </a:spcBef>
              <a:spcAft>
                <a:spcPts val="40"/>
              </a:spcAft>
              <a:buNone/>
              <a:defRPr/>
            </a:pPr>
            <a:r>
              <a:rPr lang="es-ES" sz="1800" b="1" dirty="0">
                <a:latin typeface="+mj-lt"/>
                <a:cs typeface="Poppins" panose="00000500000000000000" pitchFamily="2" charset="0"/>
              </a:rPr>
              <a:t>Objetivo principal:</a:t>
            </a:r>
          </a:p>
          <a:p>
            <a:pPr algn="just">
              <a:lnSpc>
                <a:spcPct val="100000"/>
              </a:lnSpc>
              <a:spcBef>
                <a:spcPts val="805"/>
              </a:spcBef>
              <a:spcAft>
                <a:spcPts val="40"/>
              </a:spcAft>
              <a:buNone/>
              <a:defRPr/>
            </a:pPr>
            <a:r>
              <a:rPr lang="es-ES" sz="1600" dirty="0">
                <a:latin typeface="+mj-lt"/>
                <a:cs typeface="Poppins" panose="00000500000000000000" pitchFamily="2" charset="0"/>
              </a:rPr>
              <a:t>Mejorar el rendimiento de los sistemas APV mediante la implementación de herramientas digitales y TIC:</a:t>
            </a:r>
          </a:p>
          <a:p>
            <a:pPr marL="342900" indent="-342900" algn="just">
              <a:lnSpc>
                <a:spcPct val="100000"/>
              </a:lnSpc>
              <a:spcBef>
                <a:spcPts val="805"/>
              </a:spcBef>
              <a:spcAft>
                <a:spcPts val="40"/>
              </a:spcAft>
              <a:buFont typeface="+mj-lt"/>
              <a:buAutoNum type="arabicPeriod"/>
              <a:defRPr/>
            </a:pPr>
            <a:r>
              <a:rPr lang="es-ES" sz="1600" b="1" dirty="0">
                <a:latin typeface="+mj-lt"/>
                <a:cs typeface="Poppins" panose="00000500000000000000" pitchFamily="2" charset="0"/>
              </a:rPr>
              <a:t>Garantizar un rendimiento mínimo de los cultivos </a:t>
            </a:r>
            <a:r>
              <a:rPr lang="es-ES" sz="1600" dirty="0">
                <a:latin typeface="+mj-lt"/>
                <a:cs typeface="Poppins" panose="00000500000000000000" pitchFamily="2" charset="0"/>
              </a:rPr>
              <a:t>mediante el desarrollo de herramientas de predicción basadas en datos históricos y escenarios meteorológicos futuros.</a:t>
            </a:r>
          </a:p>
          <a:p>
            <a:pPr marL="342900" indent="-342900" algn="just">
              <a:lnSpc>
                <a:spcPct val="100000"/>
              </a:lnSpc>
              <a:spcBef>
                <a:spcPts val="805"/>
              </a:spcBef>
              <a:spcAft>
                <a:spcPts val="40"/>
              </a:spcAft>
              <a:buFont typeface="+mj-lt"/>
              <a:buAutoNum type="arabicPeriod"/>
              <a:defRPr/>
            </a:pPr>
            <a:r>
              <a:rPr lang="es-ES" sz="1600" b="1" dirty="0">
                <a:latin typeface="+mj-lt"/>
                <a:cs typeface="Poppins" panose="00000500000000000000" pitchFamily="2" charset="0"/>
              </a:rPr>
              <a:t>Optimizar el uso de los recursos </a:t>
            </a:r>
            <a:r>
              <a:rPr lang="es-ES" sz="1600" dirty="0">
                <a:latin typeface="+mj-lt"/>
                <a:cs typeface="Poppins" panose="00000500000000000000" pitchFamily="2" charset="0"/>
              </a:rPr>
              <a:t>(energía y agua) mediante sistemas de monitorización y gestión inteligente del consumo y la generación de energía.</a:t>
            </a:r>
          </a:p>
          <a:p>
            <a:pPr marL="342900" indent="-342900" algn="just">
              <a:lnSpc>
                <a:spcPct val="100000"/>
              </a:lnSpc>
              <a:spcBef>
                <a:spcPts val="805"/>
              </a:spcBef>
              <a:spcAft>
                <a:spcPts val="40"/>
              </a:spcAft>
              <a:buFont typeface="+mj-lt"/>
              <a:buAutoNum type="arabicPeriod"/>
              <a:defRPr/>
            </a:pPr>
            <a:r>
              <a:rPr lang="es-ES" sz="1600" b="1" dirty="0">
                <a:latin typeface="+mj-lt"/>
                <a:cs typeface="Poppins" panose="00000500000000000000" pitchFamily="2" charset="0"/>
              </a:rPr>
              <a:t>Aumentar la rentabilidad </a:t>
            </a:r>
            <a:r>
              <a:rPr lang="es-ES" sz="1600" dirty="0">
                <a:latin typeface="+mj-lt"/>
                <a:cs typeface="Poppins" panose="00000500000000000000" pitchFamily="2" charset="0"/>
              </a:rPr>
              <a:t>para los agricultores. Menores costes de operación y mantenimiento + Mayores ingresos.</a:t>
            </a:r>
            <a:endParaRPr lang="en-GB" altLang="en-US" sz="1600" dirty="0">
              <a:latin typeface="+mj-lt"/>
              <a:cs typeface="Poppins" panose="00000500000000000000" pitchFamily="2" charset="0"/>
            </a:endParaRPr>
          </a:p>
        </p:txBody>
      </p:sp>
      <p:sp>
        <p:nvSpPr>
          <p:cNvPr id="3078" name="Freeform 4">
            <a:extLst>
              <a:ext uri="{FF2B5EF4-FFF2-40B4-BE49-F238E27FC236}">
                <a16:creationId xmlns:a16="http://schemas.microsoft.com/office/drawing/2014/main" id="{1215C132-9BFB-7C5D-A7E3-86AC0E8E343C}"/>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8" name="Rectángulo 7">
            <a:extLst>
              <a:ext uri="{FF2B5EF4-FFF2-40B4-BE49-F238E27FC236}">
                <a16:creationId xmlns:a16="http://schemas.microsoft.com/office/drawing/2014/main" id="{5F5BBA8F-E5DC-37A9-9607-6D9DA5FFA728}"/>
              </a:ext>
            </a:extLst>
          </p:cNvPr>
          <p:cNvSpPr/>
          <p:nvPr/>
        </p:nvSpPr>
        <p:spPr>
          <a:xfrm>
            <a:off x="318078" y="4765659"/>
            <a:ext cx="6509013" cy="1554272"/>
          </a:xfrm>
          <a:prstGeom prst="rect">
            <a:avLst/>
          </a:prstGeom>
        </p:spPr>
        <p:txBody>
          <a:bodyPr wrap="square">
            <a:spAutoFit/>
          </a:bodyPr>
          <a:lstStyle/>
          <a:p>
            <a:pPr lvl="0">
              <a:spcAft>
                <a:spcPts val="600"/>
              </a:spcAft>
            </a:pPr>
            <a:r>
              <a:rPr lang="en-US" sz="1500" b="1" u="sng" dirty="0">
                <a:solidFill>
                  <a:schemeClr val="bg1"/>
                </a:solidFill>
                <a:sym typeface="Wingdings" panose="05000000000000000000" pitchFamily="2" charset="2"/>
              </a:rPr>
              <a:t>Partners:</a:t>
            </a:r>
          </a:p>
          <a:p>
            <a:pPr lvl="0">
              <a:spcAft>
                <a:spcPts val="600"/>
              </a:spcAft>
            </a:pPr>
            <a:r>
              <a:rPr lang="en-US" sz="1500" b="1" dirty="0">
                <a:solidFill>
                  <a:schemeClr val="bg1"/>
                </a:solidFill>
                <a:sym typeface="Wingdings" panose="05000000000000000000" pitchFamily="2" charset="2"/>
              </a:rPr>
              <a:t>German Aerospace Center DLR </a:t>
            </a:r>
            <a:r>
              <a:rPr lang="en-US" sz="1500" dirty="0">
                <a:solidFill>
                  <a:schemeClr val="bg1"/>
                </a:solidFill>
                <a:sym typeface="Wingdings" panose="05000000000000000000" pitchFamily="2" charset="2"/>
              </a:rPr>
              <a:t>(</a:t>
            </a:r>
            <a:r>
              <a:rPr lang="es-ES" sz="1500" u="sng" noProof="0" dirty="0">
                <a:solidFill>
                  <a:schemeClr val="bg1"/>
                </a:solidFill>
                <a:sym typeface="Wingdings" panose="05000000000000000000" pitchFamily="2" charset="2"/>
              </a:rPr>
              <a:t>Coordinador</a:t>
            </a:r>
            <a:r>
              <a:rPr lang="en-US" sz="1500" dirty="0">
                <a:solidFill>
                  <a:schemeClr val="bg1"/>
                </a:solidFill>
                <a:sym typeface="Wingdings" panose="05000000000000000000" pitchFamily="2" charset="2"/>
              </a:rPr>
              <a:t>): Germany – Research Center</a:t>
            </a:r>
          </a:p>
          <a:p>
            <a:pPr lvl="0">
              <a:spcAft>
                <a:spcPts val="600"/>
              </a:spcAft>
            </a:pPr>
            <a:r>
              <a:rPr lang="en-US" sz="1500" b="1" dirty="0" err="1">
                <a:solidFill>
                  <a:schemeClr val="bg1"/>
                </a:solidFill>
                <a:sym typeface="Wingdings" panose="05000000000000000000" pitchFamily="2" charset="2"/>
              </a:rPr>
              <a:t>Bettergy</a:t>
            </a:r>
            <a:r>
              <a:rPr lang="en-US" sz="1500" b="1" dirty="0">
                <a:solidFill>
                  <a:schemeClr val="bg1"/>
                </a:solidFill>
                <a:sym typeface="Wingdings" panose="05000000000000000000" pitchFamily="2" charset="2"/>
              </a:rPr>
              <a:t> SL</a:t>
            </a:r>
            <a:r>
              <a:rPr lang="en-US" sz="1500" dirty="0">
                <a:solidFill>
                  <a:schemeClr val="bg1"/>
                </a:solidFill>
                <a:sym typeface="Wingdings" panose="05000000000000000000" pitchFamily="2" charset="2"/>
              </a:rPr>
              <a:t>: Spain – Private company  </a:t>
            </a:r>
            <a:r>
              <a:rPr lang="en-US" sz="1500" b="1" dirty="0">
                <a:solidFill>
                  <a:schemeClr val="bg1"/>
                </a:solidFill>
                <a:sym typeface="Wingdings" panose="05000000000000000000" pitchFamily="2" charset="2"/>
              </a:rPr>
              <a:t>Universidad de Sevilla </a:t>
            </a:r>
            <a:r>
              <a:rPr lang="en-US" sz="1500" dirty="0">
                <a:solidFill>
                  <a:schemeClr val="bg1"/>
                </a:solidFill>
                <a:sym typeface="Wingdings" panose="05000000000000000000" pitchFamily="2" charset="2"/>
              </a:rPr>
              <a:t>(</a:t>
            </a:r>
            <a:r>
              <a:rPr lang="es-ES" sz="1500" noProof="0" dirty="0">
                <a:solidFill>
                  <a:schemeClr val="bg1"/>
                </a:solidFill>
                <a:sym typeface="Wingdings" panose="05000000000000000000" pitchFamily="2" charset="2"/>
              </a:rPr>
              <a:t>Agronomía</a:t>
            </a:r>
            <a:r>
              <a:rPr lang="en-US" sz="1500" dirty="0">
                <a:solidFill>
                  <a:schemeClr val="bg1"/>
                </a:solidFill>
                <a:sym typeface="Wingdings" panose="05000000000000000000" pitchFamily="2" charset="2"/>
              </a:rPr>
              <a:t>)</a:t>
            </a:r>
          </a:p>
          <a:p>
            <a:pPr lvl="0">
              <a:spcAft>
                <a:spcPts val="600"/>
              </a:spcAft>
            </a:pPr>
            <a:r>
              <a:rPr lang="en-US" sz="1500" b="1" dirty="0">
                <a:solidFill>
                  <a:schemeClr val="bg1"/>
                </a:solidFill>
                <a:sym typeface="Wingdings" panose="05000000000000000000" pitchFamily="2" charset="2"/>
              </a:rPr>
              <a:t>Ege University: </a:t>
            </a:r>
            <a:r>
              <a:rPr lang="en-US" sz="1500" dirty="0">
                <a:solidFill>
                  <a:schemeClr val="bg1"/>
                </a:solidFill>
                <a:sym typeface="Wingdings" panose="05000000000000000000" pitchFamily="2" charset="2"/>
              </a:rPr>
              <a:t>Türkiye – Public University</a:t>
            </a:r>
            <a:endParaRPr lang="en-US" sz="1500" b="1" dirty="0">
              <a:solidFill>
                <a:schemeClr val="bg1"/>
              </a:solidFill>
              <a:sym typeface="Wingdings" panose="05000000000000000000" pitchFamily="2" charset="2"/>
            </a:endParaRPr>
          </a:p>
          <a:p>
            <a:pPr lvl="0">
              <a:spcAft>
                <a:spcPts val="600"/>
              </a:spcAft>
            </a:pPr>
            <a:r>
              <a:rPr lang="en-US" sz="1500" b="1" dirty="0" err="1">
                <a:solidFill>
                  <a:schemeClr val="bg1"/>
                </a:solidFill>
                <a:sym typeface="Wingdings" panose="05000000000000000000" pitchFamily="2" charset="2"/>
              </a:rPr>
              <a:t>Avoin</a:t>
            </a:r>
            <a:r>
              <a:rPr lang="en-US" sz="1500" b="1" dirty="0">
                <a:solidFill>
                  <a:schemeClr val="bg1"/>
                </a:solidFill>
                <a:sym typeface="Wingdings" panose="05000000000000000000" pitchFamily="2" charset="2"/>
              </a:rPr>
              <a:t>: </a:t>
            </a:r>
            <a:r>
              <a:rPr lang="en-US" sz="1500" dirty="0">
                <a:solidFill>
                  <a:schemeClr val="bg1"/>
                </a:solidFill>
                <a:sym typeface="Wingdings" panose="05000000000000000000" pitchFamily="2" charset="2"/>
              </a:rPr>
              <a:t>Finland – Non-profit organization</a:t>
            </a:r>
            <a:endParaRPr lang="en-US" sz="1500" dirty="0">
              <a:solidFill>
                <a:schemeClr val="bg1"/>
              </a:solidFill>
              <a:latin typeface="+mj-lt"/>
              <a:cs typeface="Poppins" panose="00000500000000000000" pitchFamily="2" charset="0"/>
              <a:sym typeface="Wingdings" panose="05000000000000000000" pitchFamily="2" charset="2"/>
            </a:endParaRPr>
          </a:p>
        </p:txBody>
      </p:sp>
      <p:sp>
        <p:nvSpPr>
          <p:cNvPr id="3" name="CuadroTexto 2">
            <a:extLst>
              <a:ext uri="{FF2B5EF4-FFF2-40B4-BE49-F238E27FC236}">
                <a16:creationId xmlns:a16="http://schemas.microsoft.com/office/drawing/2014/main" id="{00645566-ED62-B033-099C-0F1FBDC72C64}"/>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774B7BEB-5312-9891-AA20-D6D01C5412E9}"/>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2871C4C2-BD34-BE91-CFF4-38BB85D34585}"/>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5</a:t>
            </a:fld>
            <a:endParaRPr lang="en-GB" b="1" dirty="0">
              <a:solidFill>
                <a:schemeClr val="bg1"/>
              </a:solidFill>
            </a:endParaRPr>
          </a:p>
        </p:txBody>
      </p:sp>
      <p:cxnSp>
        <p:nvCxnSpPr>
          <p:cNvPr id="6" name="Conector recto 5">
            <a:extLst>
              <a:ext uri="{FF2B5EF4-FFF2-40B4-BE49-F238E27FC236}">
                <a16:creationId xmlns:a16="http://schemas.microsoft.com/office/drawing/2014/main" id="{8EB94158-8E47-316C-EB08-5452696D2218}"/>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6193CCA7-7DAF-36F0-A0C8-40400733E44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26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0006B-2E24-C2ED-04CB-3276BDCDA52D}"/>
            </a:ext>
          </a:extLst>
        </p:cNvPr>
        <p:cNvGrpSpPr/>
        <p:nvPr/>
      </p:nvGrpSpPr>
      <p:grpSpPr>
        <a:xfrm>
          <a:off x="0" y="0"/>
          <a:ext cx="0" cy="0"/>
          <a:chOff x="0" y="0"/>
          <a:chExt cx="0" cy="0"/>
        </a:xfrm>
      </p:grpSpPr>
      <p:sp>
        <p:nvSpPr>
          <p:cNvPr id="3078" name="Freeform 4">
            <a:extLst>
              <a:ext uri="{FF2B5EF4-FFF2-40B4-BE49-F238E27FC236}">
                <a16:creationId xmlns:a16="http://schemas.microsoft.com/office/drawing/2014/main" id="{4F44FEF6-3B29-FF19-1603-A5CCA1EAA347}"/>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D88D97E8-3894-35A0-0AB2-D441DE50CB07}"/>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F56C4B32-480C-3D3C-B52F-210244B375D3}"/>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6DBC0BE4-6F94-B0FD-7D32-4DD3FC63A37C}"/>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6</a:t>
            </a:fld>
            <a:endParaRPr lang="en-GB" b="1" dirty="0">
              <a:solidFill>
                <a:schemeClr val="bg1"/>
              </a:solidFill>
            </a:endParaRPr>
          </a:p>
        </p:txBody>
      </p:sp>
      <p:cxnSp>
        <p:nvCxnSpPr>
          <p:cNvPr id="6" name="Conector recto 5">
            <a:extLst>
              <a:ext uri="{FF2B5EF4-FFF2-40B4-BE49-F238E27FC236}">
                <a16:creationId xmlns:a16="http://schemas.microsoft.com/office/drawing/2014/main" id="{5C4A8929-949C-99FD-957F-29648AFDA94E}"/>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AC8339E8-4F08-D302-941B-948FB60BB1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1E372A07-B412-4C58-5DBE-F785A2EAC71F}"/>
              </a:ext>
            </a:extLst>
          </p:cNvPr>
          <p:cNvSpPr txBox="1"/>
          <p:nvPr/>
        </p:nvSpPr>
        <p:spPr>
          <a:xfrm>
            <a:off x="874589" y="1815703"/>
            <a:ext cx="8366687" cy="4524315"/>
          </a:xfrm>
          <a:prstGeom prst="rect">
            <a:avLst/>
          </a:prstGeom>
          <a:noFill/>
        </p:spPr>
        <p:txBody>
          <a:bodyPr wrap="square">
            <a:spAutoFit/>
          </a:bodyPr>
          <a:lstStyle/>
          <a:p>
            <a:pPr marL="285750" indent="-285750" algn="just">
              <a:spcBef>
                <a:spcPts val="600"/>
              </a:spcBef>
              <a:spcAft>
                <a:spcPts val="600"/>
              </a:spcAft>
              <a:buFont typeface="Arial" panose="020B0604020202020204" pitchFamily="34" charset="0"/>
              <a:buChar char="•"/>
            </a:pPr>
            <a:r>
              <a:rPr lang="en-GB" sz="1600" dirty="0"/>
              <a:t>Desarrollo de </a:t>
            </a:r>
            <a:r>
              <a:rPr lang="en-GB" sz="1600" dirty="0" err="1"/>
              <a:t>una</a:t>
            </a:r>
            <a:r>
              <a:rPr lang="en-GB" sz="1600" dirty="0"/>
              <a:t> </a:t>
            </a:r>
            <a:r>
              <a:rPr lang="en-GB" sz="1600" b="1" dirty="0" err="1"/>
              <a:t>plataforma</a:t>
            </a:r>
            <a:r>
              <a:rPr lang="en-GB" sz="1600" b="1" dirty="0"/>
              <a:t> </a:t>
            </a:r>
            <a:r>
              <a:rPr lang="en-GB" sz="1600" b="1" dirty="0" err="1"/>
              <a:t>integrada</a:t>
            </a:r>
            <a:r>
              <a:rPr lang="en-GB" sz="1600" b="1" dirty="0"/>
              <a:t> de </a:t>
            </a:r>
            <a:r>
              <a:rPr lang="en-GB" sz="1600" b="1" dirty="0" err="1"/>
              <a:t>simulación</a:t>
            </a:r>
            <a:r>
              <a:rPr lang="en-GB" sz="1600" b="1" dirty="0"/>
              <a:t> APV </a:t>
            </a:r>
            <a:r>
              <a:rPr lang="en-GB" sz="1600" dirty="0"/>
              <a:t>(</a:t>
            </a:r>
            <a:r>
              <a:rPr lang="en-GB" sz="1600" dirty="0" err="1"/>
              <a:t>agricultura</a:t>
            </a:r>
            <a:r>
              <a:rPr lang="en-GB" sz="1600" dirty="0"/>
              <a:t> </a:t>
            </a:r>
            <a:r>
              <a:rPr lang="en-GB" sz="1600" dirty="0" err="1"/>
              <a:t>inteligente</a:t>
            </a:r>
            <a:r>
              <a:rPr lang="en-GB" sz="1600" dirty="0"/>
              <a:t>: </a:t>
            </a:r>
            <a:r>
              <a:rPr lang="en-GB" sz="1600" dirty="0" err="1"/>
              <a:t>interfaz</a:t>
            </a:r>
            <a:r>
              <a:rPr lang="en-GB" sz="1600" dirty="0"/>
              <a:t> </a:t>
            </a:r>
            <a:r>
              <a:rPr lang="en-GB" sz="1600" dirty="0" err="1"/>
              <a:t>amigable</a:t>
            </a:r>
            <a:r>
              <a:rPr lang="en-GB" sz="1600" dirty="0"/>
              <a:t>/intuitive para </a:t>
            </a:r>
            <a:r>
              <a:rPr lang="en-GB" sz="1600" dirty="0" err="1"/>
              <a:t>agricultores</a:t>
            </a:r>
            <a:r>
              <a:rPr lang="en-GB" sz="1600" dirty="0"/>
              <a:t> y </a:t>
            </a:r>
            <a:r>
              <a:rPr lang="en-GB" sz="1600" dirty="0" err="1"/>
              <a:t>técnicos</a:t>
            </a:r>
            <a:r>
              <a:rPr lang="en-GB" sz="1600" dirty="0"/>
              <a:t>):</a:t>
            </a:r>
          </a:p>
          <a:p>
            <a:pPr marL="742950" lvl="1" indent="-285750" algn="just">
              <a:spcBef>
                <a:spcPts val="600"/>
              </a:spcBef>
              <a:spcAft>
                <a:spcPts val="600"/>
              </a:spcAft>
              <a:buFont typeface="Courier New" panose="02070309020205020404" pitchFamily="49" charset="0"/>
              <a:buChar char="o"/>
            </a:pPr>
            <a:r>
              <a:rPr lang="en-GB" sz="1600" dirty="0" err="1"/>
              <a:t>Simulaciones</a:t>
            </a:r>
            <a:r>
              <a:rPr lang="en-GB" sz="1600" dirty="0"/>
              <a:t> de </a:t>
            </a:r>
            <a:r>
              <a:rPr lang="en-GB" sz="1600" dirty="0" err="1"/>
              <a:t>irradiancia</a:t>
            </a:r>
            <a:r>
              <a:rPr lang="en-GB" sz="1600" dirty="0"/>
              <a:t>/</a:t>
            </a:r>
            <a:r>
              <a:rPr lang="en-GB" sz="1600" dirty="0" err="1"/>
              <a:t>distribución</a:t>
            </a:r>
            <a:r>
              <a:rPr lang="en-GB" sz="1600" dirty="0"/>
              <a:t> de la luz.</a:t>
            </a:r>
          </a:p>
          <a:p>
            <a:pPr marL="742950" lvl="1" indent="-285750" algn="just">
              <a:spcBef>
                <a:spcPts val="600"/>
              </a:spcBef>
              <a:spcAft>
                <a:spcPts val="600"/>
              </a:spcAft>
              <a:buFont typeface="Courier New" panose="02070309020205020404" pitchFamily="49" charset="0"/>
              <a:buChar char="o"/>
            </a:pPr>
            <a:r>
              <a:rPr lang="en-GB" sz="1600" dirty="0" err="1"/>
              <a:t>Modelización</a:t>
            </a:r>
            <a:r>
              <a:rPr lang="en-GB" sz="1600" dirty="0"/>
              <a:t> </a:t>
            </a:r>
            <a:r>
              <a:rPr lang="en-GB" sz="1600" dirty="0" err="1"/>
              <a:t>fotovoltaica</a:t>
            </a:r>
            <a:r>
              <a:rPr lang="en-GB" sz="1600" dirty="0"/>
              <a:t>.</a:t>
            </a:r>
          </a:p>
          <a:p>
            <a:pPr marL="742950" lvl="1" indent="-285750" algn="just">
              <a:spcBef>
                <a:spcPts val="600"/>
              </a:spcBef>
              <a:spcAft>
                <a:spcPts val="600"/>
              </a:spcAft>
              <a:buFont typeface="Courier New" panose="02070309020205020404" pitchFamily="49" charset="0"/>
              <a:buChar char="o"/>
            </a:pPr>
            <a:r>
              <a:rPr lang="en-GB" sz="1600" dirty="0" err="1"/>
              <a:t>Modelización</a:t>
            </a:r>
            <a:r>
              <a:rPr lang="en-GB" sz="1600" dirty="0"/>
              <a:t> del </a:t>
            </a:r>
            <a:r>
              <a:rPr lang="en-GB" sz="1600" dirty="0" err="1"/>
              <a:t>rendimiento</a:t>
            </a:r>
            <a:r>
              <a:rPr lang="en-GB" sz="1600" dirty="0"/>
              <a:t> de </a:t>
            </a:r>
            <a:r>
              <a:rPr lang="en-GB" sz="1600" dirty="0" err="1"/>
              <a:t>los</a:t>
            </a:r>
            <a:r>
              <a:rPr lang="en-GB" sz="1600" dirty="0"/>
              <a:t> </a:t>
            </a:r>
            <a:r>
              <a:rPr lang="en-GB" sz="1600" dirty="0" err="1"/>
              <a:t>cultivos</a:t>
            </a:r>
            <a:r>
              <a:rPr lang="en-GB" sz="1600" dirty="0"/>
              <a:t>.</a:t>
            </a:r>
          </a:p>
          <a:p>
            <a:pPr marL="742950" lvl="1" indent="-285750" algn="just">
              <a:spcBef>
                <a:spcPts val="600"/>
              </a:spcBef>
              <a:spcAft>
                <a:spcPts val="600"/>
              </a:spcAft>
              <a:buFont typeface="Courier New" panose="02070309020205020404" pitchFamily="49" charset="0"/>
              <a:buChar char="o"/>
            </a:pPr>
            <a:r>
              <a:rPr lang="en-GB" sz="1600" dirty="0" err="1"/>
              <a:t>Distribución</a:t>
            </a:r>
            <a:r>
              <a:rPr lang="en-GB" sz="1600" dirty="0"/>
              <a:t> del </a:t>
            </a:r>
            <a:r>
              <a:rPr lang="en-GB" sz="1600" dirty="0" err="1"/>
              <a:t>agua</a:t>
            </a:r>
            <a:r>
              <a:rPr lang="en-GB" sz="1600" dirty="0"/>
              <a:t> de </a:t>
            </a:r>
            <a:r>
              <a:rPr lang="en-GB" sz="1600" dirty="0" err="1"/>
              <a:t>lluvia</a:t>
            </a:r>
            <a:r>
              <a:rPr lang="en-GB" sz="1600" dirty="0"/>
              <a:t>.</a:t>
            </a:r>
          </a:p>
          <a:p>
            <a:pPr marL="285750" indent="-285750" algn="just">
              <a:spcBef>
                <a:spcPts val="600"/>
              </a:spcBef>
              <a:spcAft>
                <a:spcPts val="600"/>
              </a:spcAft>
              <a:buFont typeface="Arial" panose="020B0604020202020204" pitchFamily="34" charset="0"/>
              <a:buChar char="•"/>
            </a:pPr>
            <a:r>
              <a:rPr lang="en-GB" sz="1600" b="1" dirty="0" err="1"/>
              <a:t>Modelización</a:t>
            </a:r>
            <a:r>
              <a:rPr lang="en-GB" sz="1600" b="1" dirty="0"/>
              <a:t> del </a:t>
            </a:r>
            <a:r>
              <a:rPr lang="en-GB" sz="1600" b="1" dirty="0" err="1"/>
              <a:t>riego</a:t>
            </a:r>
            <a:r>
              <a:rPr lang="en-GB" sz="1600" b="1" dirty="0"/>
              <a:t>/</a:t>
            </a:r>
            <a:r>
              <a:rPr lang="en-GB" sz="1600" b="1" dirty="0" err="1"/>
              <a:t>gestión</a:t>
            </a:r>
            <a:r>
              <a:rPr lang="en-GB" sz="1600" b="1" dirty="0"/>
              <a:t> del </a:t>
            </a:r>
            <a:r>
              <a:rPr lang="en-GB" sz="1600" b="1" dirty="0" err="1"/>
              <a:t>agua</a:t>
            </a:r>
            <a:r>
              <a:rPr lang="en-GB" sz="1600" dirty="0"/>
              <a:t>. </a:t>
            </a:r>
            <a:r>
              <a:rPr lang="en-GB" sz="1600" dirty="0" err="1"/>
              <a:t>Aumento</a:t>
            </a:r>
            <a:r>
              <a:rPr lang="en-GB" sz="1600" dirty="0"/>
              <a:t> de la </a:t>
            </a:r>
            <a:r>
              <a:rPr lang="en-GB" sz="1600" dirty="0" err="1"/>
              <a:t>eficiencia</a:t>
            </a:r>
            <a:r>
              <a:rPr lang="en-GB" sz="1600" dirty="0"/>
              <a:t> </a:t>
            </a:r>
            <a:r>
              <a:rPr lang="en-GB" sz="1600" dirty="0" err="1"/>
              <a:t>en</a:t>
            </a:r>
            <a:r>
              <a:rPr lang="en-GB" sz="1600" dirty="0"/>
              <a:t> </a:t>
            </a:r>
            <a:r>
              <a:rPr lang="en-GB" sz="1600" dirty="0" err="1"/>
              <a:t>el</a:t>
            </a:r>
            <a:r>
              <a:rPr lang="en-GB" sz="1600" dirty="0"/>
              <a:t> </a:t>
            </a:r>
            <a:r>
              <a:rPr lang="en-GB" sz="1600" dirty="0" err="1"/>
              <a:t>uso</a:t>
            </a:r>
            <a:r>
              <a:rPr lang="en-GB" sz="1600" dirty="0"/>
              <a:t> del </a:t>
            </a:r>
            <a:r>
              <a:rPr lang="en-GB" sz="1600" dirty="0" err="1"/>
              <a:t>agua</a:t>
            </a:r>
            <a:r>
              <a:rPr lang="en-GB" sz="1600" dirty="0"/>
              <a:t>.</a:t>
            </a:r>
          </a:p>
          <a:p>
            <a:pPr marL="285750" indent="-285750" algn="just">
              <a:spcBef>
                <a:spcPts val="600"/>
              </a:spcBef>
              <a:spcAft>
                <a:spcPts val="600"/>
              </a:spcAft>
              <a:buFont typeface="Arial" panose="020B0604020202020204" pitchFamily="34" charset="0"/>
              <a:buChar char="•"/>
            </a:pPr>
            <a:r>
              <a:rPr lang="en-GB" sz="1600" b="1" dirty="0"/>
              <a:t>Gestión de </a:t>
            </a:r>
            <a:r>
              <a:rPr lang="en-GB" sz="1600" b="1" dirty="0" err="1"/>
              <a:t>activos</a:t>
            </a:r>
            <a:r>
              <a:rPr lang="en-GB" sz="1600" b="1" dirty="0"/>
              <a:t> </a:t>
            </a:r>
            <a:r>
              <a:rPr lang="en-GB" sz="1600" b="1" dirty="0" err="1"/>
              <a:t>energéticos</a:t>
            </a:r>
            <a:r>
              <a:rPr lang="en-GB" sz="1600" b="1" dirty="0"/>
              <a:t> </a:t>
            </a:r>
            <a:r>
              <a:rPr lang="en-GB" sz="1600" b="1" dirty="0" err="1"/>
              <a:t>fotovoltaicos</a:t>
            </a:r>
            <a:r>
              <a:rPr lang="en-GB" sz="1600" dirty="0"/>
              <a:t>. Desarrollo de un </a:t>
            </a:r>
            <a:r>
              <a:rPr lang="en-GB" sz="1600" dirty="0" err="1"/>
              <a:t>sistema</a:t>
            </a:r>
            <a:r>
              <a:rPr lang="en-GB" sz="1600" dirty="0"/>
              <a:t> de </a:t>
            </a:r>
            <a:r>
              <a:rPr lang="en-GB" sz="1600" dirty="0" err="1"/>
              <a:t>apoyo</a:t>
            </a:r>
            <a:r>
              <a:rPr lang="en-GB" sz="1600" dirty="0"/>
              <a:t> a la </a:t>
            </a:r>
            <a:r>
              <a:rPr lang="en-GB" sz="1600" dirty="0" err="1"/>
              <a:t>toma</a:t>
            </a:r>
            <a:r>
              <a:rPr lang="en-GB" sz="1600" dirty="0"/>
              <a:t> de </a:t>
            </a:r>
            <a:r>
              <a:rPr lang="en-GB" sz="1600" dirty="0" err="1"/>
              <a:t>decisiones</a:t>
            </a:r>
            <a:r>
              <a:rPr lang="en-GB" sz="1600" dirty="0"/>
              <a:t> (DSS) para </a:t>
            </a:r>
            <a:r>
              <a:rPr lang="en-GB" sz="1600" dirty="0" err="1"/>
              <a:t>optimizar</a:t>
            </a:r>
            <a:r>
              <a:rPr lang="en-GB" sz="1600" dirty="0"/>
              <a:t> </a:t>
            </a:r>
            <a:r>
              <a:rPr lang="en-GB" sz="1600" dirty="0" err="1"/>
              <a:t>el</a:t>
            </a:r>
            <a:r>
              <a:rPr lang="en-GB" sz="1600" dirty="0"/>
              <a:t> </a:t>
            </a:r>
            <a:r>
              <a:rPr lang="en-GB" sz="1600" dirty="0" err="1"/>
              <a:t>uso</a:t>
            </a:r>
            <a:r>
              <a:rPr lang="en-GB" sz="1600" dirty="0"/>
              <a:t> de la </a:t>
            </a:r>
            <a:r>
              <a:rPr lang="en-GB" sz="1600" dirty="0" err="1"/>
              <a:t>energía</a:t>
            </a:r>
            <a:r>
              <a:rPr lang="en-GB" sz="1600" dirty="0"/>
              <a:t> </a:t>
            </a:r>
            <a:r>
              <a:rPr lang="en-GB" sz="1600" dirty="0" err="1"/>
              <a:t>en</a:t>
            </a:r>
            <a:r>
              <a:rPr lang="en-GB" sz="1600" dirty="0"/>
              <a:t> </a:t>
            </a:r>
            <a:r>
              <a:rPr lang="en-GB" sz="1600" dirty="0" err="1"/>
              <a:t>función</a:t>
            </a:r>
            <a:r>
              <a:rPr lang="en-GB" sz="1600" dirty="0"/>
              <a:t> de la </a:t>
            </a:r>
            <a:r>
              <a:rPr lang="en-GB" sz="1600" dirty="0" err="1"/>
              <a:t>generación</a:t>
            </a:r>
            <a:r>
              <a:rPr lang="en-GB" sz="1600" dirty="0"/>
              <a:t> </a:t>
            </a:r>
            <a:r>
              <a:rPr lang="en-GB" sz="1600" dirty="0" err="1"/>
              <a:t>fotovoltaica</a:t>
            </a:r>
            <a:r>
              <a:rPr lang="en-GB" sz="1600" dirty="0"/>
              <a:t> y </a:t>
            </a:r>
            <a:r>
              <a:rPr lang="en-GB" sz="1600" dirty="0" err="1"/>
              <a:t>los</a:t>
            </a:r>
            <a:r>
              <a:rPr lang="en-GB" sz="1600" dirty="0"/>
              <a:t> </a:t>
            </a:r>
            <a:r>
              <a:rPr lang="en-GB" sz="1600" dirty="0" err="1"/>
              <a:t>patrones</a:t>
            </a:r>
            <a:r>
              <a:rPr lang="en-GB" sz="1600" dirty="0"/>
              <a:t> de </a:t>
            </a:r>
            <a:r>
              <a:rPr lang="en-GB" sz="1600" dirty="0" err="1"/>
              <a:t>consumo</a:t>
            </a:r>
            <a:r>
              <a:rPr lang="en-GB" sz="1600" dirty="0"/>
              <a:t>.</a:t>
            </a:r>
          </a:p>
          <a:p>
            <a:pPr marL="285750" indent="-285750" algn="just">
              <a:spcBef>
                <a:spcPts val="600"/>
              </a:spcBef>
              <a:spcAft>
                <a:spcPts val="600"/>
              </a:spcAft>
              <a:buFont typeface="Arial" panose="020B0604020202020204" pitchFamily="34" charset="0"/>
              <a:buChar char="•"/>
            </a:pPr>
            <a:r>
              <a:rPr lang="en-GB" sz="1600" b="1" dirty="0" err="1"/>
              <a:t>Validación</a:t>
            </a:r>
            <a:r>
              <a:rPr lang="en-GB" sz="1600" dirty="0"/>
              <a:t> de </a:t>
            </a:r>
            <a:r>
              <a:rPr lang="en-GB" sz="1600" dirty="0" err="1"/>
              <a:t>los</a:t>
            </a:r>
            <a:r>
              <a:rPr lang="en-GB" sz="1600" dirty="0"/>
              <a:t> </a:t>
            </a:r>
            <a:r>
              <a:rPr lang="en-GB" sz="1600" dirty="0" err="1"/>
              <a:t>modelos</a:t>
            </a:r>
            <a:r>
              <a:rPr lang="en-GB" sz="1600" dirty="0"/>
              <a:t> y </a:t>
            </a:r>
            <a:r>
              <a:rPr lang="en-GB" sz="1600" dirty="0" err="1"/>
              <a:t>pruebas</a:t>
            </a:r>
            <a:r>
              <a:rPr lang="en-GB" sz="1600" dirty="0"/>
              <a:t> de la </a:t>
            </a:r>
            <a:r>
              <a:rPr lang="en-GB" sz="1600" dirty="0" err="1"/>
              <a:t>plataforma</a:t>
            </a:r>
            <a:r>
              <a:rPr lang="en-GB" sz="1600" dirty="0"/>
              <a:t> </a:t>
            </a:r>
            <a:r>
              <a:rPr lang="en-GB" sz="1600" dirty="0" err="1"/>
              <a:t>en</a:t>
            </a:r>
            <a:r>
              <a:rPr lang="en-GB" sz="1600" dirty="0"/>
              <a:t> dos </a:t>
            </a:r>
            <a:r>
              <a:rPr lang="en-GB" sz="1600" b="1" dirty="0"/>
              <a:t>sitios de </a:t>
            </a:r>
            <a:r>
              <a:rPr lang="en-GB" sz="1600" b="1" dirty="0" err="1"/>
              <a:t>demostración</a:t>
            </a:r>
            <a:r>
              <a:rPr lang="en-GB" sz="1600" b="1" dirty="0"/>
              <a:t> de APV </a:t>
            </a:r>
            <a:r>
              <a:rPr lang="en-GB" sz="1600" dirty="0"/>
              <a:t>(España y </a:t>
            </a:r>
            <a:r>
              <a:rPr lang="en-GB" sz="1600" dirty="0" err="1"/>
              <a:t>Turquía</a:t>
            </a:r>
            <a:r>
              <a:rPr lang="en-GB" sz="1600" dirty="0"/>
              <a:t>).</a:t>
            </a:r>
          </a:p>
          <a:p>
            <a:pPr marL="285750" indent="-285750" algn="just">
              <a:spcBef>
                <a:spcPts val="600"/>
              </a:spcBef>
              <a:spcAft>
                <a:spcPts val="600"/>
              </a:spcAft>
              <a:buFont typeface="Arial" panose="020B0604020202020204" pitchFamily="34" charset="0"/>
              <a:buChar char="•"/>
            </a:pPr>
            <a:r>
              <a:rPr lang="en-GB" sz="1600" b="1" dirty="0" err="1"/>
              <a:t>Análisis</a:t>
            </a:r>
            <a:r>
              <a:rPr lang="en-GB" sz="1600" b="1" dirty="0"/>
              <a:t> </a:t>
            </a:r>
            <a:r>
              <a:rPr lang="en-GB" sz="1600" b="1" dirty="0" err="1"/>
              <a:t>medioambientales</a:t>
            </a:r>
            <a:r>
              <a:rPr lang="en-GB" sz="1600" b="1" dirty="0"/>
              <a:t> </a:t>
            </a:r>
            <a:r>
              <a:rPr lang="en-GB" sz="1600" dirty="0"/>
              <a:t>(LCA) para la </a:t>
            </a:r>
            <a:r>
              <a:rPr lang="en-GB" sz="1600" dirty="0" err="1"/>
              <a:t>agrivoltaica</a:t>
            </a:r>
            <a:r>
              <a:rPr lang="en-GB" sz="1600" dirty="0"/>
              <a:t>.</a:t>
            </a:r>
          </a:p>
        </p:txBody>
      </p:sp>
      <p:pic>
        <p:nvPicPr>
          <p:cNvPr id="9" name="Picture 20">
            <a:extLst>
              <a:ext uri="{FF2B5EF4-FFF2-40B4-BE49-F238E27FC236}">
                <a16:creationId xmlns:a16="http://schemas.microsoft.com/office/drawing/2014/main" id="{01D896DC-0291-8C9C-ED16-CA02CF87EE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85317" y="1889202"/>
            <a:ext cx="3805438" cy="3231134"/>
          </a:xfrm>
          <a:prstGeom prst="rect">
            <a:avLst/>
          </a:prstGeom>
        </p:spPr>
      </p:pic>
      <p:sp>
        <p:nvSpPr>
          <p:cNvPr id="10" name="CuadroTexto 9">
            <a:extLst>
              <a:ext uri="{FF2B5EF4-FFF2-40B4-BE49-F238E27FC236}">
                <a16:creationId xmlns:a16="http://schemas.microsoft.com/office/drawing/2014/main" id="{83D25F52-3AEE-66D9-C324-3C767A1CCD28}"/>
              </a:ext>
            </a:extLst>
          </p:cNvPr>
          <p:cNvSpPr txBox="1"/>
          <p:nvPr/>
        </p:nvSpPr>
        <p:spPr>
          <a:xfrm>
            <a:off x="414050" y="1446371"/>
            <a:ext cx="7182434" cy="369332"/>
          </a:xfrm>
          <a:prstGeom prst="rect">
            <a:avLst/>
          </a:prstGeom>
          <a:noFill/>
        </p:spPr>
        <p:txBody>
          <a:bodyPr wrap="square">
            <a:spAutoFit/>
          </a:bodyPr>
          <a:lstStyle/>
          <a:p>
            <a:pPr algn="just">
              <a:lnSpc>
                <a:spcPct val="100000"/>
              </a:lnSpc>
              <a:spcBef>
                <a:spcPts val="805"/>
              </a:spcBef>
              <a:spcAft>
                <a:spcPts val="40"/>
              </a:spcAft>
              <a:buNone/>
              <a:defRPr/>
            </a:pPr>
            <a:r>
              <a:rPr lang="es-ES" b="1" dirty="0">
                <a:cs typeface="Poppins" panose="00000500000000000000" pitchFamily="2" charset="0"/>
              </a:rPr>
              <a:t>Valor añadido:</a:t>
            </a:r>
          </a:p>
        </p:txBody>
      </p:sp>
    </p:spTree>
    <p:extLst>
      <p:ext uri="{BB962C8B-B14F-4D97-AF65-F5344CB8AC3E}">
        <p14:creationId xmlns:p14="http://schemas.microsoft.com/office/powerpoint/2010/main" val="3094272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E448B-624C-7E4E-08C9-239CE5CC4812}"/>
            </a:ext>
          </a:extLst>
        </p:cNvPr>
        <p:cNvGrpSpPr/>
        <p:nvPr/>
      </p:nvGrpSpPr>
      <p:grpSpPr>
        <a:xfrm>
          <a:off x="0" y="0"/>
          <a:ext cx="0" cy="0"/>
          <a:chOff x="0" y="0"/>
          <a:chExt cx="0" cy="0"/>
        </a:xfrm>
      </p:grpSpPr>
      <p:sp>
        <p:nvSpPr>
          <p:cNvPr id="3078" name="Freeform 4">
            <a:extLst>
              <a:ext uri="{FF2B5EF4-FFF2-40B4-BE49-F238E27FC236}">
                <a16:creationId xmlns:a16="http://schemas.microsoft.com/office/drawing/2014/main" id="{9D7D2EC7-60DA-38C6-3B47-D76E01BA6E5F}"/>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5AC8C712-545D-1CD8-C65D-C93CCC30DF4E}"/>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5C7DD9F4-74C8-10CA-9635-642761A6E89D}"/>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584A54EE-2E92-A5C5-9907-C805323E8456}"/>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7</a:t>
            </a:fld>
            <a:endParaRPr lang="en-GB" b="1" dirty="0">
              <a:solidFill>
                <a:schemeClr val="bg1"/>
              </a:solidFill>
            </a:endParaRPr>
          </a:p>
        </p:txBody>
      </p:sp>
      <p:cxnSp>
        <p:nvCxnSpPr>
          <p:cNvPr id="6" name="Conector recto 5">
            <a:extLst>
              <a:ext uri="{FF2B5EF4-FFF2-40B4-BE49-F238E27FC236}">
                <a16:creationId xmlns:a16="http://schemas.microsoft.com/office/drawing/2014/main" id="{A97214A7-5D09-2D0A-2DFA-1A0E13040FFB}"/>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A377FA6E-1C5A-9461-6CAE-5003E53D98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4FB557B7-9485-B978-E611-91B1721289EE}"/>
              </a:ext>
            </a:extLst>
          </p:cNvPr>
          <p:cNvSpPr txBox="1"/>
          <p:nvPr/>
        </p:nvSpPr>
        <p:spPr>
          <a:xfrm>
            <a:off x="484002" y="1311169"/>
            <a:ext cx="3080588" cy="369332"/>
          </a:xfrm>
          <a:prstGeom prst="rect">
            <a:avLst/>
          </a:prstGeom>
          <a:noFill/>
        </p:spPr>
        <p:txBody>
          <a:bodyPr wrap="square">
            <a:spAutoFit/>
          </a:bodyPr>
          <a:lstStyle/>
          <a:p>
            <a:pPr algn="just">
              <a:lnSpc>
                <a:spcPct val="100000"/>
              </a:lnSpc>
              <a:spcBef>
                <a:spcPts val="805"/>
              </a:spcBef>
              <a:spcAft>
                <a:spcPts val="40"/>
              </a:spcAft>
              <a:buNone/>
              <a:defRPr/>
            </a:pPr>
            <a:r>
              <a:rPr lang="es-ES" b="1" dirty="0">
                <a:cs typeface="Poppins" panose="00000500000000000000" pitchFamily="2" charset="0"/>
              </a:rPr>
              <a:t>Cronograma Proyecto:</a:t>
            </a:r>
          </a:p>
        </p:txBody>
      </p:sp>
      <p:pic>
        <p:nvPicPr>
          <p:cNvPr id="11" name="Imagen 10" descr="Gráfico, Gráfico de barras&#10;&#10;El contenido generado por IA puede ser incorrecto.">
            <a:extLst>
              <a:ext uri="{FF2B5EF4-FFF2-40B4-BE49-F238E27FC236}">
                <a16:creationId xmlns:a16="http://schemas.microsoft.com/office/drawing/2014/main" id="{074B77DD-F369-0E15-3425-848E7EEFA3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7508" y="1312843"/>
            <a:ext cx="7637867" cy="4955784"/>
          </a:xfrm>
          <a:prstGeom prst="rect">
            <a:avLst/>
          </a:prstGeom>
        </p:spPr>
      </p:pic>
      <p:cxnSp>
        <p:nvCxnSpPr>
          <p:cNvPr id="14" name="Conector recto 13">
            <a:extLst>
              <a:ext uri="{FF2B5EF4-FFF2-40B4-BE49-F238E27FC236}">
                <a16:creationId xmlns:a16="http://schemas.microsoft.com/office/drawing/2014/main" id="{58B57A8F-DB15-8432-B0AC-D32C526FDDCE}"/>
              </a:ext>
            </a:extLst>
          </p:cNvPr>
          <p:cNvCxnSpPr/>
          <p:nvPr/>
        </p:nvCxnSpPr>
        <p:spPr>
          <a:xfrm>
            <a:off x="5459241" y="1285783"/>
            <a:ext cx="0" cy="4997223"/>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
        <p:nvSpPr>
          <p:cNvPr id="16" name="Rectángulo 15">
            <a:extLst>
              <a:ext uri="{FF2B5EF4-FFF2-40B4-BE49-F238E27FC236}">
                <a16:creationId xmlns:a16="http://schemas.microsoft.com/office/drawing/2014/main" id="{227E24DD-B304-D9E9-F956-1B206E7366C9}"/>
              </a:ext>
            </a:extLst>
          </p:cNvPr>
          <p:cNvSpPr/>
          <p:nvPr/>
        </p:nvSpPr>
        <p:spPr>
          <a:xfrm>
            <a:off x="484002" y="1871826"/>
            <a:ext cx="2648497" cy="4334520"/>
          </a:xfrm>
          <a:prstGeom prst="rect">
            <a:avLst/>
          </a:prstGeom>
        </p:spPr>
        <p:txBody>
          <a:bodyPr wrap="square">
            <a:spAutoFit/>
          </a:bodyPr>
          <a:lstStyle/>
          <a:p>
            <a:pPr>
              <a:spcBef>
                <a:spcPts val="805"/>
              </a:spcBef>
              <a:spcAft>
                <a:spcPts val="40"/>
              </a:spcAft>
              <a:defRPr/>
            </a:pPr>
            <a:r>
              <a:rPr lang="en-US" sz="1600" b="1" dirty="0" err="1">
                <a:latin typeface="+mj-lt"/>
                <a:cs typeface="Poppins" panose="00000500000000000000" pitchFamily="2" charset="0"/>
                <a:sym typeface="Wingdings" panose="05000000000000000000" pitchFamily="2" charset="2"/>
              </a:rPr>
              <a:t>Duración</a:t>
            </a:r>
            <a:r>
              <a:rPr lang="en-US" sz="1600" b="1" dirty="0">
                <a:latin typeface="+mj-lt"/>
                <a:cs typeface="Poppins" panose="00000500000000000000" pitchFamily="2" charset="0"/>
                <a:sym typeface="Wingdings" panose="05000000000000000000" pitchFamily="2" charset="2"/>
              </a:rPr>
              <a:t>: </a:t>
            </a:r>
            <a:r>
              <a:rPr lang="en-US" sz="1600" dirty="0">
                <a:latin typeface="+mj-lt"/>
                <a:cs typeface="Poppins" panose="00000500000000000000" pitchFamily="2" charset="0"/>
                <a:sym typeface="Wingdings" panose="05000000000000000000" pitchFamily="2" charset="2"/>
              </a:rPr>
              <a:t>3 </a:t>
            </a:r>
            <a:r>
              <a:rPr lang="en-US" sz="1600" dirty="0" err="1">
                <a:latin typeface="+mj-lt"/>
                <a:cs typeface="Poppins" panose="00000500000000000000" pitchFamily="2" charset="0"/>
                <a:sym typeface="Wingdings" panose="05000000000000000000" pitchFamily="2" charset="2"/>
              </a:rPr>
              <a:t>años</a:t>
            </a:r>
            <a:r>
              <a:rPr lang="en-US" sz="1600" dirty="0">
                <a:latin typeface="+mj-lt"/>
                <a:cs typeface="Poppins" panose="00000500000000000000" pitchFamily="2" charset="0"/>
                <a:sym typeface="Wingdings" panose="05000000000000000000" pitchFamily="2" charset="2"/>
              </a:rPr>
              <a:t> </a:t>
            </a:r>
          </a:p>
          <a:p>
            <a:pPr marL="285750" indent="-285750">
              <a:spcBef>
                <a:spcPts val="600"/>
              </a:spcBef>
              <a:spcAft>
                <a:spcPts val="40"/>
              </a:spcAft>
              <a:buFont typeface="Arial" panose="020B0604020202020204" pitchFamily="34" charset="0"/>
              <a:buChar char="•"/>
              <a:defRPr/>
            </a:pPr>
            <a:r>
              <a:rPr lang="en-US" sz="1600" b="1" dirty="0" err="1">
                <a:latin typeface="+mj-lt"/>
                <a:cs typeface="Poppins" panose="00000500000000000000" pitchFamily="2" charset="0"/>
                <a:sym typeface="Wingdings" panose="05000000000000000000" pitchFamily="2" charset="2"/>
              </a:rPr>
              <a:t>Inicio</a:t>
            </a:r>
            <a:r>
              <a:rPr lang="en-US" sz="1600" b="1" dirty="0">
                <a:latin typeface="+mj-lt"/>
                <a:cs typeface="Poppins" panose="00000500000000000000" pitchFamily="2" charset="0"/>
                <a:sym typeface="Wingdings" panose="05000000000000000000" pitchFamily="2" charset="2"/>
              </a:rPr>
              <a:t>: </a:t>
            </a:r>
            <a:r>
              <a:rPr lang="en-US" sz="1600" dirty="0" err="1">
                <a:latin typeface="+mj-lt"/>
                <a:cs typeface="Poppins" panose="00000500000000000000" pitchFamily="2" charset="0"/>
                <a:sym typeface="Wingdings" panose="05000000000000000000" pitchFamily="2" charset="2"/>
              </a:rPr>
              <a:t>Febrero</a:t>
            </a:r>
            <a:r>
              <a:rPr lang="en-US" sz="1600" dirty="0">
                <a:latin typeface="+mj-lt"/>
                <a:cs typeface="Poppins" panose="00000500000000000000" pitchFamily="2" charset="0"/>
                <a:sym typeface="Wingdings" panose="05000000000000000000" pitchFamily="2" charset="2"/>
              </a:rPr>
              <a:t> 2025</a:t>
            </a:r>
          </a:p>
          <a:p>
            <a:pPr marL="285750" indent="-285750">
              <a:spcBef>
                <a:spcPts val="600"/>
              </a:spcBef>
              <a:spcAft>
                <a:spcPts val="40"/>
              </a:spcAft>
              <a:buFont typeface="Arial" panose="020B0604020202020204" pitchFamily="34" charset="0"/>
              <a:buChar char="•"/>
              <a:defRPr/>
            </a:pPr>
            <a:r>
              <a:rPr lang="en-US" sz="1600" b="1" dirty="0">
                <a:latin typeface="+mj-lt"/>
                <a:cs typeface="Poppins" panose="00000500000000000000" pitchFamily="2" charset="0"/>
                <a:sym typeface="Wingdings" panose="05000000000000000000" pitchFamily="2" charset="2"/>
              </a:rPr>
              <a:t>Final: </a:t>
            </a:r>
            <a:r>
              <a:rPr lang="en-US" sz="1600" dirty="0" err="1">
                <a:latin typeface="+mj-lt"/>
                <a:cs typeface="Poppins" panose="00000500000000000000" pitchFamily="2" charset="0"/>
                <a:sym typeface="Wingdings" panose="05000000000000000000" pitchFamily="2" charset="2"/>
              </a:rPr>
              <a:t>Enero</a:t>
            </a:r>
            <a:r>
              <a:rPr lang="en-US" sz="1600" dirty="0">
                <a:latin typeface="+mj-lt"/>
                <a:cs typeface="Poppins" panose="00000500000000000000" pitchFamily="2" charset="0"/>
                <a:sym typeface="Wingdings" panose="05000000000000000000" pitchFamily="2" charset="2"/>
              </a:rPr>
              <a:t> 2028</a:t>
            </a:r>
          </a:p>
          <a:p>
            <a:pPr>
              <a:spcBef>
                <a:spcPts val="805"/>
              </a:spcBef>
              <a:spcAft>
                <a:spcPts val="40"/>
              </a:spcAft>
              <a:defRPr/>
            </a:pPr>
            <a:r>
              <a:rPr lang="en-US" sz="1600" b="1" dirty="0" err="1">
                <a:latin typeface="+mj-lt"/>
                <a:cs typeface="Poppins" panose="00000500000000000000" pitchFamily="2" charset="0"/>
              </a:rPr>
              <a:t>Convocatoria</a:t>
            </a:r>
            <a:r>
              <a:rPr lang="en-US" sz="1600" b="1" dirty="0">
                <a:latin typeface="+mj-lt"/>
                <a:cs typeface="Poppins" panose="00000500000000000000" pitchFamily="2" charset="0"/>
              </a:rPr>
              <a:t>: </a:t>
            </a:r>
          </a:p>
          <a:p>
            <a:pPr>
              <a:spcBef>
                <a:spcPts val="805"/>
              </a:spcBef>
              <a:spcAft>
                <a:spcPts val="40"/>
              </a:spcAft>
              <a:defRPr/>
            </a:pPr>
            <a:r>
              <a:rPr lang="en-US" sz="1600" dirty="0">
                <a:latin typeface="+mj-lt"/>
                <a:cs typeface="Poppins" panose="00000500000000000000" pitchFamily="2" charset="0"/>
              </a:rPr>
              <a:t>ERA-NET ICT AGRI FOOD (Horizon 2020)</a:t>
            </a:r>
          </a:p>
          <a:p>
            <a:pPr>
              <a:spcBef>
                <a:spcPts val="805"/>
              </a:spcBef>
              <a:spcAft>
                <a:spcPts val="40"/>
              </a:spcAft>
              <a:defRPr/>
            </a:pPr>
            <a:r>
              <a:rPr lang="en-US" sz="1600" b="1" dirty="0" err="1">
                <a:latin typeface="+mj-lt"/>
                <a:cs typeface="Poppins" panose="00000500000000000000" pitchFamily="2" charset="0"/>
              </a:rPr>
              <a:t>Área</a:t>
            </a:r>
            <a:r>
              <a:rPr lang="en-US" sz="1600" b="1" dirty="0">
                <a:latin typeface="+mj-lt"/>
                <a:cs typeface="Poppins" panose="00000500000000000000" pitchFamily="2" charset="0"/>
              </a:rPr>
              <a:t>: </a:t>
            </a:r>
          </a:p>
          <a:p>
            <a:pPr>
              <a:spcBef>
                <a:spcPts val="805"/>
              </a:spcBef>
              <a:spcAft>
                <a:spcPts val="40"/>
              </a:spcAft>
              <a:defRPr/>
            </a:pPr>
            <a:r>
              <a:rPr lang="en-US" sz="1600" dirty="0">
                <a:latin typeface="+mj-lt"/>
                <a:cs typeface="Poppins" panose="00000500000000000000" pitchFamily="2" charset="0"/>
              </a:rPr>
              <a:t>Smart decision-making and reflection systems in farming</a:t>
            </a:r>
          </a:p>
          <a:p>
            <a:pPr>
              <a:spcBef>
                <a:spcPts val="805"/>
              </a:spcBef>
              <a:spcAft>
                <a:spcPts val="40"/>
              </a:spcAft>
              <a:defRPr/>
            </a:pPr>
            <a:r>
              <a:rPr lang="en-US" sz="1600" b="1" dirty="0">
                <a:latin typeface="+mj-lt"/>
                <a:cs typeface="Poppins" panose="00000500000000000000" pitchFamily="2" charset="0"/>
                <a:sym typeface="Wingdings" panose="05000000000000000000" pitchFamily="2" charset="2"/>
              </a:rPr>
              <a:t>Plan de </a:t>
            </a:r>
            <a:r>
              <a:rPr lang="en-US" sz="1600" b="1" dirty="0" err="1">
                <a:latin typeface="+mj-lt"/>
                <a:cs typeface="Poppins" panose="00000500000000000000" pitchFamily="2" charset="0"/>
                <a:sym typeface="Wingdings" panose="05000000000000000000" pitchFamily="2" charset="2"/>
              </a:rPr>
              <a:t>trabajo</a:t>
            </a:r>
            <a:r>
              <a:rPr lang="en-US" sz="1600" b="1" dirty="0">
                <a:latin typeface="+mj-lt"/>
                <a:cs typeface="Poppins" panose="00000500000000000000" pitchFamily="2" charset="0"/>
                <a:sym typeface="Wingdings" panose="05000000000000000000" pitchFamily="2" charset="2"/>
              </a:rPr>
              <a:t>: </a:t>
            </a:r>
          </a:p>
          <a:p>
            <a:pPr marL="285750" indent="-285750">
              <a:spcBef>
                <a:spcPts val="600"/>
              </a:spcBef>
              <a:spcAft>
                <a:spcPts val="40"/>
              </a:spcAft>
              <a:buFont typeface="Arial" panose="020B0604020202020204" pitchFamily="34" charset="0"/>
              <a:buChar char="•"/>
              <a:defRPr/>
            </a:pPr>
            <a:r>
              <a:rPr lang="en-US" sz="1600" dirty="0">
                <a:latin typeface="+mj-lt"/>
                <a:cs typeface="Poppins" panose="00000500000000000000" pitchFamily="2" charset="0"/>
                <a:sym typeface="Wingdings" panose="05000000000000000000" pitchFamily="2" charset="2"/>
              </a:rPr>
              <a:t>5 PT </a:t>
            </a:r>
            <a:r>
              <a:rPr lang="en-US" sz="1600" dirty="0" err="1">
                <a:latin typeface="+mj-lt"/>
                <a:cs typeface="Poppins" panose="00000500000000000000" pitchFamily="2" charset="0"/>
                <a:sym typeface="Wingdings" panose="05000000000000000000" pitchFamily="2" charset="2"/>
              </a:rPr>
              <a:t>Técnicos</a:t>
            </a:r>
            <a:r>
              <a:rPr lang="en-US" sz="1600" dirty="0">
                <a:latin typeface="+mj-lt"/>
                <a:cs typeface="Poppins" panose="00000500000000000000" pitchFamily="2" charset="0"/>
                <a:sym typeface="Wingdings" panose="05000000000000000000" pitchFamily="2" charset="2"/>
              </a:rPr>
              <a:t> I+D</a:t>
            </a:r>
          </a:p>
          <a:p>
            <a:pPr marL="285750" indent="-285750">
              <a:spcAft>
                <a:spcPts val="40"/>
              </a:spcAft>
              <a:buFont typeface="Arial" panose="020B0604020202020204" pitchFamily="34" charset="0"/>
              <a:buChar char="•"/>
              <a:defRPr/>
            </a:pPr>
            <a:r>
              <a:rPr lang="en-US" sz="1600" dirty="0">
                <a:latin typeface="+mj-lt"/>
                <a:cs typeface="Poppins" panose="00000500000000000000" pitchFamily="2" charset="0"/>
                <a:sym typeface="Wingdings" panose="05000000000000000000" pitchFamily="2" charset="2"/>
              </a:rPr>
              <a:t>1 PT </a:t>
            </a:r>
            <a:r>
              <a:rPr lang="en-US" sz="1600" dirty="0" err="1">
                <a:latin typeface="+mj-lt"/>
                <a:cs typeface="Poppins" panose="00000500000000000000" pitchFamily="2" charset="0"/>
                <a:sym typeface="Wingdings" panose="05000000000000000000" pitchFamily="2" charset="2"/>
              </a:rPr>
              <a:t>Coordinación</a:t>
            </a:r>
            <a:r>
              <a:rPr lang="en-US" sz="1600" dirty="0">
                <a:latin typeface="+mj-lt"/>
                <a:cs typeface="Poppins" panose="00000500000000000000" pitchFamily="2" charset="0"/>
                <a:sym typeface="Wingdings" panose="05000000000000000000" pitchFamily="2" charset="2"/>
              </a:rPr>
              <a:t> y </a:t>
            </a:r>
            <a:r>
              <a:rPr lang="en-US" sz="1600" dirty="0" err="1">
                <a:latin typeface="+mj-lt"/>
                <a:cs typeface="Poppins" panose="00000500000000000000" pitchFamily="2" charset="0"/>
                <a:sym typeface="Wingdings" panose="05000000000000000000" pitchFamily="2" charset="2"/>
              </a:rPr>
              <a:t>gestión</a:t>
            </a:r>
            <a:endParaRPr lang="en-US" sz="1600" dirty="0">
              <a:latin typeface="+mj-lt"/>
              <a:cs typeface="Poppins" panose="00000500000000000000" pitchFamily="2" charset="0"/>
              <a:sym typeface="Wingdings" panose="05000000000000000000" pitchFamily="2" charset="2"/>
            </a:endParaRPr>
          </a:p>
          <a:p>
            <a:pPr marL="285750" indent="-285750">
              <a:spcAft>
                <a:spcPts val="40"/>
              </a:spcAft>
              <a:buFont typeface="Arial" panose="020B0604020202020204" pitchFamily="34" charset="0"/>
              <a:buChar char="•"/>
              <a:defRPr/>
            </a:pPr>
            <a:r>
              <a:rPr lang="en-US" sz="1600" dirty="0">
                <a:latin typeface="+mj-lt"/>
                <a:cs typeface="Poppins" panose="00000500000000000000" pitchFamily="2" charset="0"/>
                <a:sym typeface="Wingdings" panose="05000000000000000000" pitchFamily="2" charset="2"/>
              </a:rPr>
              <a:t>1 PT </a:t>
            </a:r>
            <a:r>
              <a:rPr lang="en-US" sz="1600" dirty="0" err="1">
                <a:latin typeface="+mj-lt"/>
                <a:cs typeface="Poppins" panose="00000500000000000000" pitchFamily="2" charset="0"/>
                <a:sym typeface="Wingdings" panose="05000000000000000000" pitchFamily="2" charset="2"/>
              </a:rPr>
              <a:t>Difusión</a:t>
            </a:r>
            <a:endParaRPr lang="en-US" sz="1600" dirty="0">
              <a:latin typeface="+mj-lt"/>
              <a:cs typeface="Poppins" panose="00000500000000000000" pitchFamily="2" charset="0"/>
              <a:sym typeface="Wingdings" panose="05000000000000000000" pitchFamily="2" charset="2"/>
            </a:endParaRPr>
          </a:p>
        </p:txBody>
      </p:sp>
      <p:pic>
        <p:nvPicPr>
          <p:cNvPr id="18" name="Gráfico 17" descr="Dirigir dos pines por un camino con relleno sólido">
            <a:extLst>
              <a:ext uri="{FF2B5EF4-FFF2-40B4-BE49-F238E27FC236}">
                <a16:creationId xmlns:a16="http://schemas.microsoft.com/office/drawing/2014/main" id="{BE14820E-5E9A-3CA2-9821-1A1DD4495EE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965375" y="5047036"/>
            <a:ext cx="914400" cy="914400"/>
          </a:xfrm>
          <a:prstGeom prst="rect">
            <a:avLst/>
          </a:prstGeom>
        </p:spPr>
      </p:pic>
      <p:sp>
        <p:nvSpPr>
          <p:cNvPr id="19" name="Triángulo isósceles 18">
            <a:extLst>
              <a:ext uri="{FF2B5EF4-FFF2-40B4-BE49-F238E27FC236}">
                <a16:creationId xmlns:a16="http://schemas.microsoft.com/office/drawing/2014/main" id="{D295C2BF-D709-B2D2-2ECD-A0048775D89C}"/>
              </a:ext>
            </a:extLst>
          </p:cNvPr>
          <p:cNvSpPr/>
          <p:nvPr/>
        </p:nvSpPr>
        <p:spPr>
          <a:xfrm rot="10800000">
            <a:off x="5359653" y="1133251"/>
            <a:ext cx="199176" cy="152532"/>
          </a:xfrm>
          <a:prstGeom prst="triangl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4003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0D7CB-0E36-CE73-44DB-C857C267B1F0}"/>
            </a:ext>
          </a:extLst>
        </p:cNvPr>
        <p:cNvGrpSpPr/>
        <p:nvPr/>
      </p:nvGrpSpPr>
      <p:grpSpPr>
        <a:xfrm>
          <a:off x="0" y="0"/>
          <a:ext cx="0" cy="0"/>
          <a:chOff x="0" y="0"/>
          <a:chExt cx="0" cy="0"/>
        </a:xfrm>
      </p:grpSpPr>
      <p:sp>
        <p:nvSpPr>
          <p:cNvPr id="3078" name="Freeform 4">
            <a:extLst>
              <a:ext uri="{FF2B5EF4-FFF2-40B4-BE49-F238E27FC236}">
                <a16:creationId xmlns:a16="http://schemas.microsoft.com/office/drawing/2014/main" id="{01B84245-A98E-B9EC-0953-F325358B2793}"/>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DCE06DE0-12EC-CC4D-8B89-7A10AFE29C73}"/>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C689188A-1B63-FEC8-6AFC-8C1CD06685CC}"/>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9D4EC89B-C49D-1D9A-E219-8E7274F5D71B}"/>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8</a:t>
            </a:fld>
            <a:endParaRPr lang="en-GB" b="1" dirty="0">
              <a:solidFill>
                <a:schemeClr val="bg1"/>
              </a:solidFill>
            </a:endParaRPr>
          </a:p>
        </p:txBody>
      </p:sp>
      <p:cxnSp>
        <p:nvCxnSpPr>
          <p:cNvPr id="6" name="Conector recto 5">
            <a:extLst>
              <a:ext uri="{FF2B5EF4-FFF2-40B4-BE49-F238E27FC236}">
                <a16:creationId xmlns:a16="http://schemas.microsoft.com/office/drawing/2014/main" id="{EF651768-DE06-8FFD-6AF8-F3A1F0B0C550}"/>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A7C0F387-86DB-06C4-BDD2-608A007B64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A71DE0F5-A330-015C-6F3C-19F56F2F8E05}"/>
              </a:ext>
            </a:extLst>
          </p:cNvPr>
          <p:cNvPicPr>
            <a:picLocks noChangeAspect="1"/>
          </p:cNvPicPr>
          <p:nvPr/>
        </p:nvPicPr>
        <p:blipFill>
          <a:blip r:embed="rId4"/>
          <a:stretch>
            <a:fillRect/>
          </a:stretch>
        </p:blipFill>
        <p:spPr>
          <a:xfrm>
            <a:off x="1563604" y="1229719"/>
            <a:ext cx="9064791" cy="5127494"/>
          </a:xfrm>
          <a:prstGeom prst="rect">
            <a:avLst/>
          </a:prstGeom>
        </p:spPr>
      </p:pic>
      <p:sp>
        <p:nvSpPr>
          <p:cNvPr id="9" name="CuadroTexto 8">
            <a:extLst>
              <a:ext uri="{FF2B5EF4-FFF2-40B4-BE49-F238E27FC236}">
                <a16:creationId xmlns:a16="http://schemas.microsoft.com/office/drawing/2014/main" id="{F2E9C35E-BA6A-0EBA-8081-6F1315BA077F}"/>
              </a:ext>
            </a:extLst>
          </p:cNvPr>
          <p:cNvSpPr txBox="1"/>
          <p:nvPr/>
        </p:nvSpPr>
        <p:spPr>
          <a:xfrm>
            <a:off x="484002" y="1311169"/>
            <a:ext cx="3284434" cy="369332"/>
          </a:xfrm>
          <a:prstGeom prst="rect">
            <a:avLst/>
          </a:prstGeom>
          <a:noFill/>
        </p:spPr>
        <p:txBody>
          <a:bodyPr wrap="square">
            <a:spAutoFit/>
          </a:bodyPr>
          <a:lstStyle/>
          <a:p>
            <a:pPr algn="just">
              <a:lnSpc>
                <a:spcPct val="100000"/>
              </a:lnSpc>
              <a:spcBef>
                <a:spcPts val="805"/>
              </a:spcBef>
              <a:spcAft>
                <a:spcPts val="40"/>
              </a:spcAft>
              <a:buNone/>
              <a:defRPr/>
            </a:pPr>
            <a:r>
              <a:rPr lang="es-ES" b="1" dirty="0">
                <a:cs typeface="Poppins" panose="00000500000000000000" pitchFamily="2" charset="0"/>
              </a:rPr>
              <a:t>Plan de trabajo y relaciones:</a:t>
            </a:r>
          </a:p>
        </p:txBody>
      </p:sp>
    </p:spTree>
    <p:extLst>
      <p:ext uri="{BB962C8B-B14F-4D97-AF65-F5344CB8AC3E}">
        <p14:creationId xmlns:p14="http://schemas.microsoft.com/office/powerpoint/2010/main" val="4259973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167E6-3D9D-735D-0667-9D63B928FEA6}"/>
            </a:ext>
          </a:extLst>
        </p:cNvPr>
        <p:cNvGrpSpPr/>
        <p:nvPr/>
      </p:nvGrpSpPr>
      <p:grpSpPr>
        <a:xfrm>
          <a:off x="0" y="0"/>
          <a:ext cx="0" cy="0"/>
          <a:chOff x="0" y="0"/>
          <a:chExt cx="0" cy="0"/>
        </a:xfrm>
      </p:grpSpPr>
      <p:sp>
        <p:nvSpPr>
          <p:cNvPr id="3078" name="Freeform 4">
            <a:extLst>
              <a:ext uri="{FF2B5EF4-FFF2-40B4-BE49-F238E27FC236}">
                <a16:creationId xmlns:a16="http://schemas.microsoft.com/office/drawing/2014/main" id="{DE29917E-D61A-8602-C222-ACD2692928AA}"/>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C048CE91-4D70-3237-2BCD-E5D1077D45DC}"/>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161C7427-17E3-EECB-CAA8-A8887E5076F5}"/>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6187A0EF-A420-8F7B-67F4-89295AE9D766}"/>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9</a:t>
            </a:fld>
            <a:endParaRPr lang="en-GB" b="1" dirty="0">
              <a:solidFill>
                <a:schemeClr val="bg1"/>
              </a:solidFill>
            </a:endParaRPr>
          </a:p>
        </p:txBody>
      </p:sp>
      <p:cxnSp>
        <p:nvCxnSpPr>
          <p:cNvPr id="6" name="Conector recto 5">
            <a:extLst>
              <a:ext uri="{FF2B5EF4-FFF2-40B4-BE49-F238E27FC236}">
                <a16:creationId xmlns:a16="http://schemas.microsoft.com/office/drawing/2014/main" id="{DFD4D6BB-460A-CC64-A780-A16497A176DA}"/>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E3A81BFC-D06B-5FE2-5CE7-AC243A0E2C4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6E4C871F-57A5-412F-54A3-F46DE67AB550}"/>
              </a:ext>
            </a:extLst>
          </p:cNvPr>
          <p:cNvPicPr>
            <a:picLocks noChangeAspect="1"/>
          </p:cNvPicPr>
          <p:nvPr/>
        </p:nvPicPr>
        <p:blipFill>
          <a:blip r:embed="rId4"/>
          <a:stretch>
            <a:fillRect/>
          </a:stretch>
        </p:blipFill>
        <p:spPr>
          <a:xfrm>
            <a:off x="947355" y="3338712"/>
            <a:ext cx="5148645" cy="2981219"/>
          </a:xfrm>
          <a:prstGeom prst="rect">
            <a:avLst/>
          </a:prstGeom>
        </p:spPr>
      </p:pic>
      <p:sp>
        <p:nvSpPr>
          <p:cNvPr id="11" name="Rectangle 1">
            <a:extLst>
              <a:ext uri="{FF2B5EF4-FFF2-40B4-BE49-F238E27FC236}">
                <a16:creationId xmlns:a16="http://schemas.microsoft.com/office/drawing/2014/main" id="{71B2C7DA-E93D-8476-B4B3-8AC36D58B981}"/>
              </a:ext>
            </a:extLst>
          </p:cNvPr>
          <p:cNvSpPr/>
          <p:nvPr/>
        </p:nvSpPr>
        <p:spPr>
          <a:xfrm>
            <a:off x="710155" y="1996987"/>
            <a:ext cx="6416803" cy="369332"/>
          </a:xfrm>
          <a:prstGeom prst="rect">
            <a:avLst/>
          </a:prstGeom>
        </p:spPr>
        <p:txBody>
          <a:bodyPr wrap="square">
            <a:spAutoFit/>
          </a:bodyPr>
          <a:lstStyle/>
          <a:p>
            <a:r>
              <a:rPr lang="en-GB" b="1" dirty="0"/>
              <a:t>PT2: </a:t>
            </a:r>
            <a:r>
              <a:rPr lang="es-ES" b="1" dirty="0"/>
              <a:t>MODELO DE SIMULACIÓN AGRIVOLTAICA</a:t>
            </a:r>
            <a:endParaRPr lang="en-GB" b="1" dirty="0"/>
          </a:p>
        </p:txBody>
      </p:sp>
      <p:sp>
        <p:nvSpPr>
          <p:cNvPr id="14" name="CuadroTexto 13">
            <a:extLst>
              <a:ext uri="{FF2B5EF4-FFF2-40B4-BE49-F238E27FC236}">
                <a16:creationId xmlns:a16="http://schemas.microsoft.com/office/drawing/2014/main" id="{F011A0D2-CE04-07B7-430C-B144140F9D80}"/>
              </a:ext>
            </a:extLst>
          </p:cNvPr>
          <p:cNvSpPr txBox="1"/>
          <p:nvPr/>
        </p:nvSpPr>
        <p:spPr>
          <a:xfrm>
            <a:off x="663682" y="2296977"/>
            <a:ext cx="6209507" cy="369332"/>
          </a:xfrm>
          <a:prstGeom prst="rect">
            <a:avLst/>
          </a:prstGeom>
          <a:noFill/>
        </p:spPr>
        <p:txBody>
          <a:bodyPr wrap="square">
            <a:spAutoFit/>
          </a:bodyPr>
          <a:lstStyle/>
          <a:p>
            <a:pPr marL="285750" indent="-285750">
              <a:buFont typeface="Wingdings" panose="05000000000000000000" pitchFamily="2" charset="2"/>
              <a:buChar char="ü"/>
            </a:pPr>
            <a:r>
              <a:rPr lang="es-ES" b="1" dirty="0"/>
              <a:t>Objetivo:</a:t>
            </a:r>
            <a:r>
              <a:rPr lang="es-ES" dirty="0"/>
              <a:t> Implementación del modelo de simulación APV.</a:t>
            </a:r>
            <a:endParaRPr lang="en-GB" dirty="0"/>
          </a:p>
        </p:txBody>
      </p:sp>
      <p:sp>
        <p:nvSpPr>
          <p:cNvPr id="16" name="CuadroTexto 15">
            <a:extLst>
              <a:ext uri="{FF2B5EF4-FFF2-40B4-BE49-F238E27FC236}">
                <a16:creationId xmlns:a16="http://schemas.microsoft.com/office/drawing/2014/main" id="{4900ACD0-6037-AC90-9DB5-ED14669D539E}"/>
              </a:ext>
            </a:extLst>
          </p:cNvPr>
          <p:cNvSpPr txBox="1"/>
          <p:nvPr/>
        </p:nvSpPr>
        <p:spPr>
          <a:xfrm>
            <a:off x="710155" y="2612669"/>
            <a:ext cx="6209506" cy="738664"/>
          </a:xfrm>
          <a:prstGeom prst="rect">
            <a:avLst/>
          </a:prstGeom>
          <a:noFill/>
        </p:spPr>
        <p:txBody>
          <a:bodyPr wrap="square">
            <a:spAutoFit/>
          </a:bodyPr>
          <a:lstStyle/>
          <a:p>
            <a:pPr marL="285750" indent="-285750">
              <a:buFont typeface="Arial" panose="020B0604020202020204" pitchFamily="34" charset="0"/>
              <a:buChar char="•"/>
            </a:pPr>
            <a:r>
              <a:rPr lang="es-ES" sz="1400" dirty="0"/>
              <a:t>Configuraciones abiertas de APV y diferentes tipos de cultivos.</a:t>
            </a:r>
          </a:p>
          <a:p>
            <a:pPr marL="285750" indent="-285750">
              <a:buFont typeface="Arial" panose="020B0604020202020204" pitchFamily="34" charset="0"/>
              <a:buChar char="•"/>
            </a:pPr>
            <a:r>
              <a:rPr lang="es-ES" sz="1400" dirty="0"/>
              <a:t>Modelos de rendimiento fotovoltaico y pérdidas energéticas.</a:t>
            </a:r>
          </a:p>
          <a:p>
            <a:pPr marL="285750" indent="-285750">
              <a:buFont typeface="Arial" panose="020B0604020202020204" pitchFamily="34" charset="0"/>
              <a:buChar char="•"/>
            </a:pPr>
            <a:r>
              <a:rPr lang="es-ES" sz="1400" dirty="0"/>
              <a:t>Rendimiento económico global y la rentabilidad final de los sistemas APV.</a:t>
            </a:r>
          </a:p>
        </p:txBody>
      </p:sp>
      <p:sp>
        <p:nvSpPr>
          <p:cNvPr id="18" name="Rectangle 1">
            <a:extLst>
              <a:ext uri="{FF2B5EF4-FFF2-40B4-BE49-F238E27FC236}">
                <a16:creationId xmlns:a16="http://schemas.microsoft.com/office/drawing/2014/main" id="{5C03D530-C236-FD14-81D9-3E3A80FE7E47}"/>
              </a:ext>
            </a:extLst>
          </p:cNvPr>
          <p:cNvSpPr/>
          <p:nvPr/>
        </p:nvSpPr>
        <p:spPr>
          <a:xfrm>
            <a:off x="7217067" y="1388776"/>
            <a:ext cx="5048176" cy="369332"/>
          </a:xfrm>
          <a:prstGeom prst="rect">
            <a:avLst/>
          </a:prstGeom>
        </p:spPr>
        <p:txBody>
          <a:bodyPr wrap="square">
            <a:spAutoFit/>
          </a:bodyPr>
          <a:lstStyle/>
          <a:p>
            <a:r>
              <a:rPr lang="en-GB" b="1" dirty="0"/>
              <a:t>PT3: </a:t>
            </a:r>
            <a:r>
              <a:rPr lang="es-ES" b="1" dirty="0"/>
              <a:t>MODELO DE GESTIÓN DEL RIEGO </a:t>
            </a:r>
            <a:endParaRPr lang="en-GB" b="1" dirty="0"/>
          </a:p>
        </p:txBody>
      </p:sp>
      <p:sp>
        <p:nvSpPr>
          <p:cNvPr id="19" name="CuadroTexto 18">
            <a:extLst>
              <a:ext uri="{FF2B5EF4-FFF2-40B4-BE49-F238E27FC236}">
                <a16:creationId xmlns:a16="http://schemas.microsoft.com/office/drawing/2014/main" id="{2012DF8E-D067-D5D1-DCC2-B388F340233A}"/>
              </a:ext>
            </a:extLst>
          </p:cNvPr>
          <p:cNvSpPr txBox="1"/>
          <p:nvPr/>
        </p:nvSpPr>
        <p:spPr>
          <a:xfrm>
            <a:off x="7217067" y="2481643"/>
            <a:ext cx="4487542" cy="1384995"/>
          </a:xfrm>
          <a:prstGeom prst="rect">
            <a:avLst/>
          </a:prstGeom>
          <a:noFill/>
        </p:spPr>
        <p:txBody>
          <a:bodyPr wrap="square">
            <a:spAutoFit/>
          </a:bodyPr>
          <a:lstStyle/>
          <a:p>
            <a:pPr marL="285750" indent="-285750">
              <a:buFont typeface="Arial" panose="020B0604020202020204" pitchFamily="34" charset="0"/>
              <a:buChar char="•"/>
            </a:pPr>
            <a:r>
              <a:rPr lang="es-ES" sz="1400" dirty="0"/>
              <a:t>Simulación avanzada de evapotranspiración y necesidades hídricas.</a:t>
            </a:r>
          </a:p>
          <a:p>
            <a:pPr marL="285750" indent="-285750">
              <a:buFont typeface="Arial" panose="020B0604020202020204" pitchFamily="34" charset="0"/>
              <a:buChar char="•"/>
            </a:pPr>
            <a:r>
              <a:rPr lang="es-ES" sz="1400" dirty="0"/>
              <a:t>Integración de datos de sensores de humedad y temperatura del suelo.</a:t>
            </a:r>
          </a:p>
          <a:p>
            <a:pPr marL="285750" indent="-285750">
              <a:buFont typeface="Arial" panose="020B0604020202020204" pitchFamily="34" charset="0"/>
              <a:buChar char="•"/>
            </a:pPr>
            <a:r>
              <a:rPr lang="es-ES" sz="1400" dirty="0"/>
              <a:t>Ajuste automático de calendarios de riego según cultivos y condiciones climáticas.</a:t>
            </a:r>
          </a:p>
        </p:txBody>
      </p:sp>
      <p:sp>
        <p:nvSpPr>
          <p:cNvPr id="21" name="CuadroTexto 20">
            <a:extLst>
              <a:ext uri="{FF2B5EF4-FFF2-40B4-BE49-F238E27FC236}">
                <a16:creationId xmlns:a16="http://schemas.microsoft.com/office/drawing/2014/main" id="{C2DA6E48-2DBC-0A27-38AB-DA0B0E0123B6}"/>
              </a:ext>
            </a:extLst>
          </p:cNvPr>
          <p:cNvSpPr txBox="1"/>
          <p:nvPr/>
        </p:nvSpPr>
        <p:spPr>
          <a:xfrm>
            <a:off x="7217067" y="1789126"/>
            <a:ext cx="4621398" cy="646331"/>
          </a:xfrm>
          <a:prstGeom prst="rect">
            <a:avLst/>
          </a:prstGeom>
          <a:noFill/>
        </p:spPr>
        <p:txBody>
          <a:bodyPr wrap="square">
            <a:spAutoFit/>
          </a:bodyPr>
          <a:lstStyle/>
          <a:p>
            <a:pPr marL="285750" indent="-285750">
              <a:buFont typeface="Wingdings" panose="05000000000000000000" pitchFamily="2" charset="2"/>
              <a:buChar char="ü"/>
            </a:pPr>
            <a:r>
              <a:rPr lang="es-ES" b="1" dirty="0"/>
              <a:t>Objetivo:</a:t>
            </a:r>
            <a:r>
              <a:rPr lang="es-ES" dirty="0"/>
              <a:t> Optimizar el uso del agua en sistemas </a:t>
            </a:r>
            <a:r>
              <a:rPr lang="es-ES" dirty="0" err="1"/>
              <a:t>agrivoltaicos</a:t>
            </a:r>
            <a:r>
              <a:rPr lang="es-ES" dirty="0"/>
              <a:t>.</a:t>
            </a:r>
            <a:endParaRPr lang="en-GB" dirty="0"/>
          </a:p>
        </p:txBody>
      </p:sp>
      <p:pic>
        <p:nvPicPr>
          <p:cNvPr id="22" name="Picture 2" descr="https://www.fao.org/fileadmin/user_upload/faowater/images/Information-resources/aqcropwat.jpg">
            <a:extLst>
              <a:ext uri="{FF2B5EF4-FFF2-40B4-BE49-F238E27FC236}">
                <a16:creationId xmlns:a16="http://schemas.microsoft.com/office/drawing/2014/main" id="{9904285D-21B8-8E55-2880-4DDF9E2344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1099" y="4072626"/>
            <a:ext cx="3893334" cy="179872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10">
            <a:extLst>
              <a:ext uri="{FF2B5EF4-FFF2-40B4-BE49-F238E27FC236}">
                <a16:creationId xmlns:a16="http://schemas.microsoft.com/office/drawing/2014/main" id="{DB520C5E-7AA9-7B2C-FCF4-AA62798C2022}"/>
              </a:ext>
            </a:extLst>
          </p:cNvPr>
          <p:cNvSpPr txBox="1"/>
          <p:nvPr/>
        </p:nvSpPr>
        <p:spPr>
          <a:xfrm>
            <a:off x="8080807" y="6013217"/>
            <a:ext cx="3102763" cy="276999"/>
          </a:xfrm>
          <a:prstGeom prst="rect">
            <a:avLst/>
          </a:prstGeom>
          <a:noFill/>
        </p:spPr>
        <p:txBody>
          <a:bodyPr wrap="square" rtlCol="0">
            <a:spAutoFit/>
          </a:bodyPr>
          <a:lstStyle/>
          <a:p>
            <a:pPr algn="ctr"/>
            <a:r>
              <a:rPr lang="en-US" sz="1200" dirty="0">
                <a:cs typeface="Arial" panose="020B0604020202020204" pitchFamily="34" charset="0"/>
              </a:rPr>
              <a:t>CropWat 8.0 irrigation model. Fuente: FAO.</a:t>
            </a:r>
          </a:p>
        </p:txBody>
      </p:sp>
      <p:sp>
        <p:nvSpPr>
          <p:cNvPr id="25" name="Rectangle 1">
            <a:extLst>
              <a:ext uri="{FF2B5EF4-FFF2-40B4-BE49-F238E27FC236}">
                <a16:creationId xmlns:a16="http://schemas.microsoft.com/office/drawing/2014/main" id="{8A4963A4-109F-0FB8-199A-454278DF6665}"/>
              </a:ext>
            </a:extLst>
          </p:cNvPr>
          <p:cNvSpPr/>
          <p:nvPr/>
        </p:nvSpPr>
        <p:spPr>
          <a:xfrm>
            <a:off x="710155" y="1289953"/>
            <a:ext cx="7539673" cy="584775"/>
          </a:xfrm>
          <a:prstGeom prst="rect">
            <a:avLst/>
          </a:prstGeom>
        </p:spPr>
        <p:txBody>
          <a:bodyPr wrap="square">
            <a:spAutoFit/>
          </a:bodyPr>
          <a:lstStyle/>
          <a:p>
            <a:r>
              <a:rPr lang="en-GB" b="1" dirty="0"/>
              <a:t>PT1: COORDINACIÓN Y GESTIÓN DEL PROYECTO</a:t>
            </a:r>
          </a:p>
          <a:p>
            <a:pPr marL="285750" indent="-285750">
              <a:buFont typeface="Arial" panose="020B0604020202020204" pitchFamily="34" charset="0"/>
              <a:buChar char="•"/>
            </a:pPr>
            <a:r>
              <a:rPr lang="en-US" sz="1400" kern="0" dirty="0">
                <a:solidFill>
                  <a:srgbClr val="000000"/>
                </a:solidFill>
                <a:cs typeface="Arial" panose="020B0604020202020204" pitchFamily="34" charset="0"/>
              </a:rPr>
              <a:t>Data management plan and status reports.</a:t>
            </a:r>
            <a:endParaRPr lang="en-GB" b="1" dirty="0"/>
          </a:p>
        </p:txBody>
      </p:sp>
    </p:spTree>
    <p:extLst>
      <p:ext uri="{BB962C8B-B14F-4D97-AF65-F5344CB8AC3E}">
        <p14:creationId xmlns:p14="http://schemas.microsoft.com/office/powerpoint/2010/main" val="862574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6DBD8-F1E2-F9A9-43A6-3F46BBE17278}"/>
            </a:ext>
          </a:extLst>
        </p:cNvPr>
        <p:cNvGrpSpPr/>
        <p:nvPr/>
      </p:nvGrpSpPr>
      <p:grpSpPr>
        <a:xfrm>
          <a:off x="0" y="0"/>
          <a:ext cx="0" cy="0"/>
          <a:chOff x="0" y="0"/>
          <a:chExt cx="0" cy="0"/>
        </a:xfrm>
      </p:grpSpPr>
      <p:sp>
        <p:nvSpPr>
          <p:cNvPr id="3078" name="Freeform 4">
            <a:extLst>
              <a:ext uri="{FF2B5EF4-FFF2-40B4-BE49-F238E27FC236}">
                <a16:creationId xmlns:a16="http://schemas.microsoft.com/office/drawing/2014/main" id="{24401CDE-125B-7C44-43DB-3A835871A47D}"/>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253D1B96-FC0E-D591-D0B1-29229853A24A}"/>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2293B771-2526-4113-8A82-2D027E2542CB}"/>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8B6B98D9-CAAB-71F5-5BBB-6232E12640D9}"/>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10</a:t>
            </a:fld>
            <a:endParaRPr lang="en-GB" b="1" dirty="0">
              <a:solidFill>
                <a:schemeClr val="bg1"/>
              </a:solidFill>
            </a:endParaRPr>
          </a:p>
        </p:txBody>
      </p:sp>
      <p:cxnSp>
        <p:nvCxnSpPr>
          <p:cNvPr id="6" name="Conector recto 5">
            <a:extLst>
              <a:ext uri="{FF2B5EF4-FFF2-40B4-BE49-F238E27FC236}">
                <a16:creationId xmlns:a16="http://schemas.microsoft.com/office/drawing/2014/main" id="{B5B05ACA-0E72-4920-04D2-D4E01DCCFBCE}"/>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C3147062-F706-602D-2D2F-932A2072B7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0B341AB-7CDA-E8AA-8405-C53FAF1C4125}"/>
              </a:ext>
            </a:extLst>
          </p:cNvPr>
          <p:cNvSpPr/>
          <p:nvPr/>
        </p:nvSpPr>
        <p:spPr>
          <a:xfrm>
            <a:off x="710155" y="1289953"/>
            <a:ext cx="7539673" cy="369332"/>
          </a:xfrm>
          <a:prstGeom prst="rect">
            <a:avLst/>
          </a:prstGeom>
        </p:spPr>
        <p:txBody>
          <a:bodyPr wrap="square">
            <a:spAutoFit/>
          </a:bodyPr>
          <a:lstStyle/>
          <a:p>
            <a:r>
              <a:rPr lang="en-GB" b="1" dirty="0"/>
              <a:t>PT4: APLICACIÓN WEB DE GESTIÓN</a:t>
            </a:r>
          </a:p>
        </p:txBody>
      </p:sp>
      <p:pic>
        <p:nvPicPr>
          <p:cNvPr id="10" name="Imagen 9" descr="Imagen que contiene Interfaz de usuario gráfica&#10;&#10;Descripción generada automáticamente">
            <a:extLst>
              <a:ext uri="{FF2B5EF4-FFF2-40B4-BE49-F238E27FC236}">
                <a16:creationId xmlns:a16="http://schemas.microsoft.com/office/drawing/2014/main" id="{4FC14E11-9468-A341-A7C5-78E5566BF329}"/>
              </a:ext>
            </a:extLst>
          </p:cNvPr>
          <p:cNvPicPr>
            <a:picLocks noChangeAspect="1"/>
          </p:cNvPicPr>
          <p:nvPr/>
        </p:nvPicPr>
        <p:blipFill>
          <a:blip r:embed="rId4"/>
          <a:stretch>
            <a:fillRect/>
          </a:stretch>
        </p:blipFill>
        <p:spPr>
          <a:xfrm>
            <a:off x="6096000" y="2718199"/>
            <a:ext cx="5782472" cy="2845382"/>
          </a:xfrm>
          <a:prstGeom prst="rect">
            <a:avLst/>
          </a:prstGeom>
          <a:ln>
            <a:solidFill>
              <a:schemeClr val="tx2"/>
            </a:solidFill>
          </a:ln>
        </p:spPr>
      </p:pic>
      <p:graphicFrame>
        <p:nvGraphicFramePr>
          <p:cNvPr id="3080" name="CuadroTexto 8">
            <a:extLst>
              <a:ext uri="{FF2B5EF4-FFF2-40B4-BE49-F238E27FC236}">
                <a16:creationId xmlns:a16="http://schemas.microsoft.com/office/drawing/2014/main" id="{5EE1CD42-DD06-B1E2-E082-7018BDE73138}"/>
              </a:ext>
            </a:extLst>
          </p:cNvPr>
          <p:cNvGraphicFramePr/>
          <p:nvPr>
            <p:extLst>
              <p:ext uri="{D42A27DB-BD31-4B8C-83A1-F6EECF244321}">
                <p14:modId xmlns:p14="http://schemas.microsoft.com/office/powerpoint/2010/main" val="618873791"/>
              </p:ext>
            </p:extLst>
          </p:nvPr>
        </p:nvGraphicFramePr>
        <p:xfrm>
          <a:off x="484002" y="2607243"/>
          <a:ext cx="5192898" cy="31393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CuadroTexto 11">
            <a:extLst>
              <a:ext uri="{FF2B5EF4-FFF2-40B4-BE49-F238E27FC236}">
                <a16:creationId xmlns:a16="http://schemas.microsoft.com/office/drawing/2014/main" id="{364194FA-16A1-D98B-80F1-16306BF6889C}"/>
              </a:ext>
            </a:extLst>
          </p:cNvPr>
          <p:cNvSpPr txBox="1"/>
          <p:nvPr/>
        </p:nvSpPr>
        <p:spPr>
          <a:xfrm>
            <a:off x="691298" y="1703215"/>
            <a:ext cx="11048120" cy="369332"/>
          </a:xfrm>
          <a:prstGeom prst="rect">
            <a:avLst/>
          </a:prstGeom>
          <a:noFill/>
        </p:spPr>
        <p:txBody>
          <a:bodyPr wrap="square">
            <a:spAutoFit/>
          </a:bodyPr>
          <a:lstStyle/>
          <a:p>
            <a:pPr marL="285750" indent="-285750">
              <a:buFont typeface="Wingdings" panose="05000000000000000000" pitchFamily="2" charset="2"/>
              <a:buChar char="ü"/>
            </a:pPr>
            <a:r>
              <a:rPr lang="es-ES" b="1" dirty="0"/>
              <a:t>Objetivo:</a:t>
            </a:r>
            <a:r>
              <a:rPr lang="es-ES" dirty="0"/>
              <a:t> Facilitar la operación y la toma de decisiones mediante una plataforma digital integral.</a:t>
            </a:r>
            <a:endParaRPr lang="en-GB" dirty="0"/>
          </a:p>
        </p:txBody>
      </p:sp>
    </p:spTree>
    <p:extLst>
      <p:ext uri="{BB962C8B-B14F-4D97-AF65-F5344CB8AC3E}">
        <p14:creationId xmlns:p14="http://schemas.microsoft.com/office/powerpoint/2010/main" val="1722345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D6F74-C97C-552A-7168-373DCF557938}"/>
            </a:ext>
          </a:extLst>
        </p:cNvPr>
        <p:cNvGrpSpPr/>
        <p:nvPr/>
      </p:nvGrpSpPr>
      <p:grpSpPr>
        <a:xfrm>
          <a:off x="0" y="0"/>
          <a:ext cx="0" cy="0"/>
          <a:chOff x="0" y="0"/>
          <a:chExt cx="0" cy="0"/>
        </a:xfrm>
      </p:grpSpPr>
      <p:sp>
        <p:nvSpPr>
          <p:cNvPr id="3078" name="Freeform 4">
            <a:extLst>
              <a:ext uri="{FF2B5EF4-FFF2-40B4-BE49-F238E27FC236}">
                <a16:creationId xmlns:a16="http://schemas.microsoft.com/office/drawing/2014/main" id="{AC4D5ED7-5877-BA6E-86E4-6A8D31E4F7A5}"/>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34FB7865-DEE8-731B-B84F-49BB82EE825D}"/>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1C0FD871-7985-C5EF-1A80-1D00D4D649DD}"/>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8656BE9A-57FF-BB9D-72E6-8D3209AB1028}"/>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11</a:t>
            </a:fld>
            <a:endParaRPr lang="en-GB" b="1" dirty="0">
              <a:solidFill>
                <a:schemeClr val="bg1"/>
              </a:solidFill>
            </a:endParaRPr>
          </a:p>
        </p:txBody>
      </p:sp>
      <p:cxnSp>
        <p:nvCxnSpPr>
          <p:cNvPr id="6" name="Conector recto 5">
            <a:extLst>
              <a:ext uri="{FF2B5EF4-FFF2-40B4-BE49-F238E27FC236}">
                <a16:creationId xmlns:a16="http://schemas.microsoft.com/office/drawing/2014/main" id="{F3D63E80-1AD9-3A11-D2D5-F1B5CE850E30}"/>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470E69AF-1837-9176-949A-4E5D24FDF5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
            <a:extLst>
              <a:ext uri="{FF2B5EF4-FFF2-40B4-BE49-F238E27FC236}">
                <a16:creationId xmlns:a16="http://schemas.microsoft.com/office/drawing/2014/main" id="{5E404076-ABC4-9DF0-CABF-E35EAB4EEEC2}"/>
              </a:ext>
            </a:extLst>
          </p:cNvPr>
          <p:cNvSpPr/>
          <p:nvPr/>
        </p:nvSpPr>
        <p:spPr>
          <a:xfrm>
            <a:off x="710155" y="1289953"/>
            <a:ext cx="7539673" cy="369332"/>
          </a:xfrm>
          <a:prstGeom prst="rect">
            <a:avLst/>
          </a:prstGeom>
        </p:spPr>
        <p:txBody>
          <a:bodyPr wrap="square">
            <a:spAutoFit/>
          </a:bodyPr>
          <a:lstStyle/>
          <a:p>
            <a:r>
              <a:rPr lang="en-GB" b="1" dirty="0"/>
              <a:t>PT5: PILOTO APV Universidad de Sevilla (US), España</a:t>
            </a:r>
          </a:p>
        </p:txBody>
      </p:sp>
      <p:pic>
        <p:nvPicPr>
          <p:cNvPr id="8" name="Imagen 7">
            <a:extLst>
              <a:ext uri="{FF2B5EF4-FFF2-40B4-BE49-F238E27FC236}">
                <a16:creationId xmlns:a16="http://schemas.microsoft.com/office/drawing/2014/main" id="{216A95A5-BF58-B33A-0D40-83A9AD2F30C2}"/>
              </a:ext>
            </a:extLst>
          </p:cNvPr>
          <p:cNvPicPr>
            <a:picLocks noChangeAspect="1"/>
          </p:cNvPicPr>
          <p:nvPr/>
        </p:nvPicPr>
        <p:blipFill>
          <a:blip r:embed="rId4"/>
          <a:stretch>
            <a:fillRect/>
          </a:stretch>
        </p:blipFill>
        <p:spPr>
          <a:xfrm>
            <a:off x="710155" y="1737025"/>
            <a:ext cx="3838489" cy="4275171"/>
          </a:xfrm>
          <a:prstGeom prst="rect">
            <a:avLst/>
          </a:prstGeom>
        </p:spPr>
      </p:pic>
      <p:pic>
        <p:nvPicPr>
          <p:cNvPr id="9" name="Imagen 8">
            <a:extLst>
              <a:ext uri="{FF2B5EF4-FFF2-40B4-BE49-F238E27FC236}">
                <a16:creationId xmlns:a16="http://schemas.microsoft.com/office/drawing/2014/main" id="{9CD6A56F-E6D0-8076-F6E2-563C942537EF}"/>
              </a:ext>
            </a:extLst>
          </p:cNvPr>
          <p:cNvPicPr>
            <a:picLocks noChangeAspect="1"/>
          </p:cNvPicPr>
          <p:nvPr/>
        </p:nvPicPr>
        <p:blipFill>
          <a:blip r:embed="rId5"/>
          <a:stretch>
            <a:fillRect/>
          </a:stretch>
        </p:blipFill>
        <p:spPr>
          <a:xfrm>
            <a:off x="4912225" y="1679686"/>
            <a:ext cx="2608532" cy="4332510"/>
          </a:xfrm>
          <a:prstGeom prst="rect">
            <a:avLst/>
          </a:prstGeom>
        </p:spPr>
      </p:pic>
      <p:sp>
        <p:nvSpPr>
          <p:cNvPr id="16" name="Rectangle 17">
            <a:extLst>
              <a:ext uri="{FF2B5EF4-FFF2-40B4-BE49-F238E27FC236}">
                <a16:creationId xmlns:a16="http://schemas.microsoft.com/office/drawing/2014/main" id="{0F421FFB-8EE8-81FC-802E-F7B97AEF5E25}"/>
              </a:ext>
            </a:extLst>
          </p:cNvPr>
          <p:cNvSpPr/>
          <p:nvPr/>
        </p:nvSpPr>
        <p:spPr>
          <a:xfrm>
            <a:off x="721839" y="5987071"/>
            <a:ext cx="3838489" cy="461665"/>
          </a:xfrm>
          <a:prstGeom prst="rect">
            <a:avLst/>
          </a:prstGeom>
        </p:spPr>
        <p:txBody>
          <a:bodyPr wrap="square">
            <a:spAutoFit/>
          </a:bodyPr>
          <a:lstStyle/>
          <a:p>
            <a:pPr algn="ctr"/>
            <a:r>
              <a:rPr lang="es-ES" sz="1200" kern="0" dirty="0">
                <a:solidFill>
                  <a:srgbClr val="000000"/>
                </a:solidFill>
                <a:cs typeface="Arial" panose="020B0604020202020204" pitchFamily="34" charset="0"/>
              </a:rPr>
              <a:t>Vista aérea de la ETSIA y la parcela experimental. Fuente: Grupo Agronomía Univ. Sevilla</a:t>
            </a:r>
            <a:endParaRPr lang="en-US" sz="1200" dirty="0"/>
          </a:p>
        </p:txBody>
      </p:sp>
      <p:sp>
        <p:nvSpPr>
          <p:cNvPr id="17" name="Rectangle 17">
            <a:extLst>
              <a:ext uri="{FF2B5EF4-FFF2-40B4-BE49-F238E27FC236}">
                <a16:creationId xmlns:a16="http://schemas.microsoft.com/office/drawing/2014/main" id="{C10E4007-C81E-C72A-BC77-E04F3C49FFDA}"/>
              </a:ext>
            </a:extLst>
          </p:cNvPr>
          <p:cNvSpPr/>
          <p:nvPr/>
        </p:nvSpPr>
        <p:spPr>
          <a:xfrm>
            <a:off x="4826190" y="5960395"/>
            <a:ext cx="2805484" cy="461665"/>
          </a:xfrm>
          <a:prstGeom prst="rect">
            <a:avLst/>
          </a:prstGeom>
        </p:spPr>
        <p:txBody>
          <a:bodyPr wrap="square">
            <a:spAutoFit/>
          </a:bodyPr>
          <a:lstStyle/>
          <a:p>
            <a:pPr algn="ctr"/>
            <a:r>
              <a:rPr lang="es-ES" sz="1200" kern="0" dirty="0">
                <a:solidFill>
                  <a:srgbClr val="000000"/>
                </a:solidFill>
                <a:cs typeface="Arial" panose="020B0604020202020204" pitchFamily="34" charset="0"/>
              </a:rPr>
              <a:t>Croquis parcela experimental. </a:t>
            </a:r>
          </a:p>
          <a:p>
            <a:pPr algn="ctr"/>
            <a:r>
              <a:rPr lang="es-ES" sz="1200" kern="0" dirty="0">
                <a:solidFill>
                  <a:srgbClr val="000000"/>
                </a:solidFill>
                <a:cs typeface="Arial" panose="020B0604020202020204" pitchFamily="34" charset="0"/>
              </a:rPr>
              <a:t>Fuente: Grupo Agronomía Univ. Sevilla</a:t>
            </a:r>
            <a:endParaRPr lang="en-US" sz="1200" dirty="0"/>
          </a:p>
        </p:txBody>
      </p:sp>
      <p:pic>
        <p:nvPicPr>
          <p:cNvPr id="2" name="Imagen 1" descr="Vista desde lo alto de un edificio&#10;&#10;El contenido generado por IA puede ser incorrecto.">
            <a:extLst>
              <a:ext uri="{FF2B5EF4-FFF2-40B4-BE49-F238E27FC236}">
                <a16:creationId xmlns:a16="http://schemas.microsoft.com/office/drawing/2014/main" id="{BAFE38E1-9F91-5E7D-B4E3-8F27B6A6D49C}"/>
              </a:ext>
            </a:extLst>
          </p:cNvPr>
          <p:cNvPicPr>
            <a:picLocks noChangeAspect="1"/>
          </p:cNvPicPr>
          <p:nvPr/>
        </p:nvPicPr>
        <p:blipFill>
          <a:blip r:embed="rId6">
            <a:extLst>
              <a:ext uri="{28A0092B-C50C-407E-A947-70E740481C1C}">
                <a14:useLocalDpi xmlns:a14="http://schemas.microsoft.com/office/drawing/2010/main" val="0"/>
              </a:ext>
            </a:extLst>
          </a:blip>
          <a:srcRect l="8159"/>
          <a:stretch>
            <a:fillRect/>
          </a:stretch>
        </p:blipFill>
        <p:spPr>
          <a:xfrm rot="5400000">
            <a:off x="7603677" y="2050737"/>
            <a:ext cx="4269620" cy="3486716"/>
          </a:xfrm>
          <a:prstGeom prst="rect">
            <a:avLst/>
          </a:prstGeom>
        </p:spPr>
      </p:pic>
      <p:sp>
        <p:nvSpPr>
          <p:cNvPr id="13" name="Rectangle 17">
            <a:extLst>
              <a:ext uri="{FF2B5EF4-FFF2-40B4-BE49-F238E27FC236}">
                <a16:creationId xmlns:a16="http://schemas.microsoft.com/office/drawing/2014/main" id="{2185BFC3-784E-DB65-D810-58E4F8B9F7D6}"/>
              </a:ext>
            </a:extLst>
          </p:cNvPr>
          <p:cNvSpPr/>
          <p:nvPr/>
        </p:nvSpPr>
        <p:spPr>
          <a:xfrm>
            <a:off x="8419262" y="5949253"/>
            <a:ext cx="2825925" cy="461665"/>
          </a:xfrm>
          <a:prstGeom prst="rect">
            <a:avLst/>
          </a:prstGeom>
        </p:spPr>
        <p:txBody>
          <a:bodyPr wrap="square">
            <a:spAutoFit/>
          </a:bodyPr>
          <a:lstStyle/>
          <a:p>
            <a:pPr algn="ctr"/>
            <a:r>
              <a:rPr lang="es-ES" sz="1200" kern="0" dirty="0">
                <a:solidFill>
                  <a:srgbClr val="000000"/>
                </a:solidFill>
                <a:cs typeface="Arial" panose="020B0604020202020204" pitchFamily="34" charset="0"/>
              </a:rPr>
              <a:t>Sistema </a:t>
            </a:r>
            <a:r>
              <a:rPr lang="es-ES" sz="1200" kern="0" dirty="0" err="1">
                <a:solidFill>
                  <a:srgbClr val="000000"/>
                </a:solidFill>
                <a:cs typeface="Arial" panose="020B0604020202020204" pitchFamily="34" charset="0"/>
              </a:rPr>
              <a:t>agrovoltaico</a:t>
            </a:r>
            <a:r>
              <a:rPr lang="es-ES" sz="1200" kern="0" dirty="0">
                <a:solidFill>
                  <a:srgbClr val="000000"/>
                </a:solidFill>
                <a:cs typeface="Arial" panose="020B0604020202020204" pitchFamily="34" charset="0"/>
              </a:rPr>
              <a:t> piloto. </a:t>
            </a:r>
          </a:p>
          <a:p>
            <a:pPr algn="ctr"/>
            <a:r>
              <a:rPr lang="es-ES" sz="1200" kern="0" dirty="0">
                <a:solidFill>
                  <a:srgbClr val="000000"/>
                </a:solidFill>
                <a:cs typeface="Arial" panose="020B0604020202020204" pitchFamily="34" charset="0"/>
              </a:rPr>
              <a:t>Fuente: Grupo Agronomía Univ. Sevilla</a:t>
            </a:r>
            <a:endParaRPr lang="en-US" sz="1200" dirty="0"/>
          </a:p>
        </p:txBody>
      </p:sp>
    </p:spTree>
    <p:extLst>
      <p:ext uri="{BB962C8B-B14F-4D97-AF65-F5344CB8AC3E}">
        <p14:creationId xmlns:p14="http://schemas.microsoft.com/office/powerpoint/2010/main" val="3795450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39CF2-8048-A76C-D9AA-F5F787E362A0}"/>
            </a:ext>
          </a:extLst>
        </p:cNvPr>
        <p:cNvGrpSpPr/>
        <p:nvPr/>
      </p:nvGrpSpPr>
      <p:grpSpPr>
        <a:xfrm>
          <a:off x="0" y="0"/>
          <a:ext cx="0" cy="0"/>
          <a:chOff x="0" y="0"/>
          <a:chExt cx="0" cy="0"/>
        </a:xfrm>
      </p:grpSpPr>
      <p:sp>
        <p:nvSpPr>
          <p:cNvPr id="3078" name="Freeform 4">
            <a:extLst>
              <a:ext uri="{FF2B5EF4-FFF2-40B4-BE49-F238E27FC236}">
                <a16:creationId xmlns:a16="http://schemas.microsoft.com/office/drawing/2014/main" id="{73CC73E9-E4BA-5481-A747-50DE10A2F229}"/>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96253C9F-665B-4761-20C8-7EF4DFF379D6}"/>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D13CC8F8-C9C1-9A8A-11E7-DA38F4EB4FE8}"/>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D3BD5DFE-40CB-11BB-CDD2-DB2A15F7451A}"/>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12</a:t>
            </a:fld>
            <a:endParaRPr lang="en-GB" b="1" dirty="0">
              <a:solidFill>
                <a:schemeClr val="bg1"/>
              </a:solidFill>
            </a:endParaRPr>
          </a:p>
        </p:txBody>
      </p:sp>
      <p:cxnSp>
        <p:nvCxnSpPr>
          <p:cNvPr id="6" name="Conector recto 5">
            <a:extLst>
              <a:ext uri="{FF2B5EF4-FFF2-40B4-BE49-F238E27FC236}">
                <a16:creationId xmlns:a16="http://schemas.microsoft.com/office/drawing/2014/main" id="{1CF59AA5-6CB2-B881-3600-EBC27522888A}"/>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B4860865-60D6-0688-ECE9-3CAAADE7008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BC87AA6-CDDF-E9BC-A0CE-5E189D69B805}"/>
              </a:ext>
            </a:extLst>
          </p:cNvPr>
          <p:cNvSpPr/>
          <p:nvPr/>
        </p:nvSpPr>
        <p:spPr>
          <a:xfrm>
            <a:off x="666780" y="1957596"/>
            <a:ext cx="5419613" cy="4078039"/>
          </a:xfrm>
          <a:prstGeom prst="rect">
            <a:avLst/>
          </a:prstGeom>
        </p:spPr>
        <p:txBody>
          <a:bodyPr wrap="square">
            <a:spAutoFit/>
          </a:bodyPr>
          <a:lstStyle/>
          <a:p>
            <a:endParaRPr lang="en-GB" sz="1600" b="1" dirty="0"/>
          </a:p>
          <a:p>
            <a:pPr marL="285750" indent="-285750">
              <a:spcAft>
                <a:spcPts val="600"/>
              </a:spcAft>
              <a:buFont typeface="Arial" panose="020B0604020202020204" pitchFamily="34" charset="0"/>
              <a:buChar char="•"/>
            </a:pPr>
            <a:r>
              <a:rPr lang="es-ES" sz="1600" dirty="0">
                <a:solidFill>
                  <a:srgbClr val="000000"/>
                </a:solidFill>
                <a:cs typeface="Arial"/>
              </a:rPr>
              <a:t>Demostrador D1 sito en E.T.S. de Ingeniería Agronómica (US), sistema APV ya implementado. Visita 30/09/2025.</a:t>
            </a:r>
          </a:p>
          <a:p>
            <a:pPr marL="285750" indent="-285750" algn="just">
              <a:spcAft>
                <a:spcPts val="600"/>
              </a:spcAft>
              <a:buFont typeface="Arial" panose="020B0604020202020204" pitchFamily="34" charset="0"/>
              <a:buChar char="•"/>
            </a:pPr>
            <a:r>
              <a:rPr lang="es-ES" sz="1600" b="1" dirty="0">
                <a:solidFill>
                  <a:srgbClr val="000000"/>
                </a:solidFill>
                <a:cs typeface="Arial"/>
              </a:rPr>
              <a:t>Generación FV</a:t>
            </a:r>
            <a:r>
              <a:rPr lang="es-ES" sz="1600" dirty="0">
                <a:solidFill>
                  <a:srgbClr val="000000"/>
                </a:solidFill>
                <a:cs typeface="Arial"/>
              </a:rPr>
              <a:t>:</a:t>
            </a:r>
          </a:p>
          <a:p>
            <a:pPr marL="742950" lvl="1" indent="-285750" algn="just">
              <a:spcAft>
                <a:spcPts val="600"/>
              </a:spcAft>
              <a:buFont typeface="Courier New" panose="02070309020205020404" pitchFamily="49" charset="0"/>
              <a:buChar char="o"/>
            </a:pPr>
            <a:r>
              <a:rPr lang="es-ES" sz="1600" dirty="0">
                <a:solidFill>
                  <a:srgbClr val="000000"/>
                </a:solidFill>
                <a:cs typeface="Arial"/>
              </a:rPr>
              <a:t>6 estructuras APV elevadas con un único poste de 3 metros, movilidad parcial, ajuste máx. </a:t>
            </a:r>
            <a:r>
              <a:rPr lang="es-ES" sz="1600" dirty="0" err="1">
                <a:solidFill>
                  <a:srgbClr val="000000"/>
                </a:solidFill>
                <a:cs typeface="Arial"/>
              </a:rPr>
              <a:t>prod</a:t>
            </a:r>
            <a:r>
              <a:rPr lang="es-ES" sz="1600" dirty="0">
                <a:solidFill>
                  <a:srgbClr val="000000"/>
                </a:solidFill>
                <a:cs typeface="Arial"/>
              </a:rPr>
              <a:t>. 1/2 ciclo, orientación sur.</a:t>
            </a:r>
          </a:p>
          <a:p>
            <a:pPr marL="742950" lvl="1" indent="-285750" algn="just">
              <a:spcAft>
                <a:spcPts val="600"/>
              </a:spcAft>
              <a:buFont typeface="Courier New" panose="02070309020205020404" pitchFamily="49" charset="0"/>
              <a:buChar char="o"/>
            </a:pPr>
            <a:r>
              <a:rPr lang="es-ES" sz="1600" dirty="0">
                <a:solidFill>
                  <a:srgbClr val="000000"/>
                </a:solidFill>
                <a:cs typeface="Arial"/>
              </a:rPr>
              <a:t>Potencia de generación por unidad: 2250 </a:t>
            </a:r>
            <a:r>
              <a:rPr lang="es-ES" sz="1600" dirty="0" err="1">
                <a:solidFill>
                  <a:srgbClr val="000000"/>
                </a:solidFill>
                <a:cs typeface="Arial"/>
              </a:rPr>
              <a:t>kWp</a:t>
            </a:r>
            <a:r>
              <a:rPr lang="es-ES" sz="1600" dirty="0">
                <a:solidFill>
                  <a:srgbClr val="000000"/>
                </a:solidFill>
                <a:cs typeface="Arial"/>
              </a:rPr>
              <a:t> (5 módulos de 450 </a:t>
            </a:r>
            <a:r>
              <a:rPr lang="es-ES" sz="1600" dirty="0" err="1">
                <a:solidFill>
                  <a:srgbClr val="000000"/>
                </a:solidFill>
                <a:cs typeface="Arial"/>
              </a:rPr>
              <a:t>Wp</a:t>
            </a:r>
            <a:r>
              <a:rPr lang="es-ES" sz="1600" dirty="0">
                <a:solidFill>
                  <a:srgbClr val="000000"/>
                </a:solidFill>
                <a:cs typeface="Arial"/>
              </a:rPr>
              <a:t> por poste) 2x1 m. </a:t>
            </a:r>
          </a:p>
          <a:p>
            <a:pPr marL="742950" lvl="1" indent="-285750" algn="just">
              <a:spcAft>
                <a:spcPts val="600"/>
              </a:spcAft>
              <a:buFont typeface="Courier New" panose="02070309020205020404" pitchFamily="49" charset="0"/>
              <a:buChar char="o"/>
            </a:pPr>
            <a:r>
              <a:rPr lang="es-ES" sz="1600" dirty="0">
                <a:solidFill>
                  <a:srgbClr val="000000"/>
                </a:solidFill>
                <a:cs typeface="Arial"/>
              </a:rPr>
              <a:t>Se distribuyen por parejas (cada pareja conectada a un inversor) en tres zonas de muestro diferentes. </a:t>
            </a:r>
          </a:p>
          <a:p>
            <a:pPr marL="285750" indent="-285750" algn="just">
              <a:spcAft>
                <a:spcPts val="600"/>
              </a:spcAft>
              <a:buFont typeface="Arial" panose="020B0604020202020204" pitchFamily="34" charset="0"/>
              <a:buChar char="•"/>
            </a:pPr>
            <a:r>
              <a:rPr lang="es-ES" sz="1600" b="1" dirty="0">
                <a:solidFill>
                  <a:srgbClr val="000000"/>
                </a:solidFill>
                <a:cs typeface="Arial"/>
              </a:rPr>
              <a:t>Próximos ciclos de cultivo: </a:t>
            </a:r>
          </a:p>
          <a:p>
            <a:pPr marL="742950" lvl="1" indent="-285750" algn="just">
              <a:spcAft>
                <a:spcPts val="600"/>
              </a:spcAft>
              <a:buFont typeface="Courier New" panose="02070309020205020404" pitchFamily="49" charset="0"/>
              <a:buChar char="o"/>
            </a:pPr>
            <a:r>
              <a:rPr lang="es-ES" sz="1600" dirty="0">
                <a:solidFill>
                  <a:srgbClr val="000000"/>
                </a:solidFill>
                <a:cs typeface="Arial"/>
              </a:rPr>
              <a:t>Lechuga en otoño (octubre-2025). </a:t>
            </a:r>
          </a:p>
          <a:p>
            <a:pPr marL="742950" lvl="1" indent="-285750" algn="just">
              <a:spcAft>
                <a:spcPts val="600"/>
              </a:spcAft>
              <a:buFont typeface="Courier New" panose="02070309020205020404" pitchFamily="49" charset="0"/>
              <a:buChar char="o"/>
            </a:pPr>
            <a:r>
              <a:rPr lang="es-ES" sz="1600" dirty="0">
                <a:solidFill>
                  <a:srgbClr val="000000"/>
                </a:solidFill>
                <a:cs typeface="Arial"/>
              </a:rPr>
              <a:t>Tomates en primavera (marzo-2026).</a:t>
            </a:r>
            <a:endParaRPr lang="en-US" sz="1600" dirty="0"/>
          </a:p>
        </p:txBody>
      </p:sp>
      <p:sp>
        <p:nvSpPr>
          <p:cNvPr id="10" name="CuadroTexto 9">
            <a:extLst>
              <a:ext uri="{FF2B5EF4-FFF2-40B4-BE49-F238E27FC236}">
                <a16:creationId xmlns:a16="http://schemas.microsoft.com/office/drawing/2014/main" id="{71F5686E-465B-34B3-0D44-1B642CBA4C74}"/>
              </a:ext>
            </a:extLst>
          </p:cNvPr>
          <p:cNvSpPr txBox="1"/>
          <p:nvPr/>
        </p:nvSpPr>
        <p:spPr>
          <a:xfrm>
            <a:off x="6364587" y="5774337"/>
            <a:ext cx="5653024" cy="646331"/>
          </a:xfrm>
          <a:prstGeom prst="rect">
            <a:avLst/>
          </a:prstGeom>
          <a:noFill/>
        </p:spPr>
        <p:txBody>
          <a:bodyPr wrap="square">
            <a:spAutoFit/>
          </a:bodyPr>
          <a:lstStyle/>
          <a:p>
            <a:pPr algn="ctr"/>
            <a:r>
              <a:rPr lang="en-GB" sz="1200" dirty="0"/>
              <a:t>La </a:t>
            </a:r>
            <a:r>
              <a:rPr lang="en-GB" sz="1200" dirty="0" err="1"/>
              <a:t>construcción</a:t>
            </a:r>
            <a:r>
              <a:rPr lang="en-GB" sz="1200" dirty="0"/>
              <a:t> de </a:t>
            </a:r>
            <a:r>
              <a:rPr lang="en-GB" sz="1200" dirty="0" err="1"/>
              <a:t>este</a:t>
            </a:r>
            <a:r>
              <a:rPr lang="en-GB" sz="1200" b="0" dirty="0">
                <a:effectLst/>
              </a:rPr>
              <a:t> </a:t>
            </a:r>
            <a:r>
              <a:rPr lang="en-GB" sz="1200" b="0" dirty="0" err="1">
                <a:effectLst/>
              </a:rPr>
              <a:t>piloto</a:t>
            </a:r>
            <a:r>
              <a:rPr lang="en-GB" sz="1200" b="0" dirty="0">
                <a:effectLst/>
              </a:rPr>
              <a:t> </a:t>
            </a:r>
            <a:r>
              <a:rPr lang="en-GB" sz="1200" b="0" dirty="0" err="1">
                <a:effectLst/>
              </a:rPr>
              <a:t>fue</a:t>
            </a:r>
            <a:r>
              <a:rPr lang="en-GB" sz="1200" b="0" dirty="0">
                <a:effectLst/>
              </a:rPr>
              <a:t> </a:t>
            </a:r>
            <a:r>
              <a:rPr lang="en-GB" sz="1200" b="0" dirty="0" err="1">
                <a:effectLst/>
              </a:rPr>
              <a:t>financiada</a:t>
            </a:r>
            <a:r>
              <a:rPr lang="en-GB" sz="1200" b="0" dirty="0">
                <a:effectLst/>
              </a:rPr>
              <a:t> con cargo al </a:t>
            </a:r>
            <a:r>
              <a:rPr lang="en-GB" sz="1200" b="0" dirty="0" err="1">
                <a:effectLst/>
              </a:rPr>
              <a:t>siguiente</a:t>
            </a:r>
            <a:r>
              <a:rPr lang="en-GB" sz="1200" b="0" dirty="0">
                <a:effectLst/>
              </a:rPr>
              <a:t> </a:t>
            </a:r>
            <a:r>
              <a:rPr lang="en-GB" sz="1200" b="0" dirty="0" err="1">
                <a:effectLst/>
              </a:rPr>
              <a:t>proyecto</a:t>
            </a:r>
            <a:r>
              <a:rPr lang="en-GB" sz="1200" b="0" dirty="0">
                <a:effectLst/>
              </a:rPr>
              <a:t>: “Sustainable Production of Horticultural Crops Based on </a:t>
            </a:r>
            <a:r>
              <a:rPr lang="en-GB" sz="1200" b="0" dirty="0" err="1">
                <a:effectLst/>
              </a:rPr>
              <a:t>Agrovoltaic</a:t>
            </a:r>
            <a:r>
              <a:rPr lang="en-GB" sz="1200" b="0" dirty="0">
                <a:effectLst/>
              </a:rPr>
              <a:t> Systems” (PID2021-1227722OB-I00).</a:t>
            </a:r>
            <a:endParaRPr lang="en-GB" sz="1200" dirty="0"/>
          </a:p>
        </p:txBody>
      </p:sp>
      <p:pic>
        <p:nvPicPr>
          <p:cNvPr id="12" name="Picture 2" descr="No hay descripción alternativa para esta imagen">
            <a:extLst>
              <a:ext uri="{FF2B5EF4-FFF2-40B4-BE49-F238E27FC236}">
                <a16:creationId xmlns:a16="http://schemas.microsoft.com/office/drawing/2014/main" id="{8A4DD1E1-E1F0-39FB-B6A7-EC8B7547D98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054"/>
          <a:stretch>
            <a:fillRect/>
          </a:stretch>
        </p:blipFill>
        <p:spPr bwMode="auto">
          <a:xfrm>
            <a:off x="6364586" y="2150286"/>
            <a:ext cx="5653025" cy="3615319"/>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2">
            <a:extLst>
              <a:ext uri="{FF2B5EF4-FFF2-40B4-BE49-F238E27FC236}">
                <a16:creationId xmlns:a16="http://schemas.microsoft.com/office/drawing/2014/main" id="{D892E96E-8BBF-5B78-2523-E38BD92657E8}"/>
              </a:ext>
            </a:extLst>
          </p:cNvPr>
          <p:cNvSpPr txBox="1"/>
          <p:nvPr/>
        </p:nvSpPr>
        <p:spPr>
          <a:xfrm>
            <a:off x="691298" y="1703215"/>
            <a:ext cx="11048120" cy="369332"/>
          </a:xfrm>
          <a:prstGeom prst="rect">
            <a:avLst/>
          </a:prstGeom>
          <a:noFill/>
        </p:spPr>
        <p:txBody>
          <a:bodyPr wrap="square">
            <a:spAutoFit/>
          </a:bodyPr>
          <a:lstStyle/>
          <a:p>
            <a:pPr marL="285750" indent="-285750">
              <a:buFont typeface="Wingdings" panose="05000000000000000000" pitchFamily="2" charset="2"/>
              <a:buChar char="ü"/>
            </a:pPr>
            <a:r>
              <a:rPr lang="es-ES" b="1" dirty="0"/>
              <a:t>Objetivo:</a:t>
            </a:r>
            <a:r>
              <a:rPr lang="es-ES" dirty="0"/>
              <a:t> Facilitar la operación y la toma de decisiones mediante una plataforma digital integral.</a:t>
            </a:r>
            <a:endParaRPr lang="en-GB" dirty="0"/>
          </a:p>
        </p:txBody>
      </p:sp>
      <p:sp>
        <p:nvSpPr>
          <p:cNvPr id="14" name="Rectangle 1">
            <a:extLst>
              <a:ext uri="{FF2B5EF4-FFF2-40B4-BE49-F238E27FC236}">
                <a16:creationId xmlns:a16="http://schemas.microsoft.com/office/drawing/2014/main" id="{FBEBEC47-CF35-5B3F-07FA-36FC7773204A}"/>
              </a:ext>
            </a:extLst>
          </p:cNvPr>
          <p:cNvSpPr/>
          <p:nvPr/>
        </p:nvSpPr>
        <p:spPr>
          <a:xfrm>
            <a:off x="710155" y="1289953"/>
            <a:ext cx="7539673" cy="369332"/>
          </a:xfrm>
          <a:prstGeom prst="rect">
            <a:avLst/>
          </a:prstGeom>
        </p:spPr>
        <p:txBody>
          <a:bodyPr wrap="square">
            <a:spAutoFit/>
          </a:bodyPr>
          <a:lstStyle/>
          <a:p>
            <a:r>
              <a:rPr lang="en-GB" b="1" dirty="0"/>
              <a:t>PT5: PILOTO APV Universidad de Sevilla (US), España</a:t>
            </a:r>
          </a:p>
        </p:txBody>
      </p:sp>
    </p:spTree>
    <p:extLst>
      <p:ext uri="{BB962C8B-B14F-4D97-AF65-F5344CB8AC3E}">
        <p14:creationId xmlns:p14="http://schemas.microsoft.com/office/powerpoint/2010/main" val="150927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84368-8D35-D8E0-0ED4-5A5CF2DC923C}"/>
            </a:ext>
          </a:extLst>
        </p:cNvPr>
        <p:cNvGrpSpPr/>
        <p:nvPr/>
      </p:nvGrpSpPr>
      <p:grpSpPr>
        <a:xfrm>
          <a:off x="0" y="0"/>
          <a:ext cx="0" cy="0"/>
          <a:chOff x="0" y="0"/>
          <a:chExt cx="0" cy="0"/>
        </a:xfrm>
      </p:grpSpPr>
      <p:sp>
        <p:nvSpPr>
          <p:cNvPr id="3078" name="Freeform 4">
            <a:extLst>
              <a:ext uri="{FF2B5EF4-FFF2-40B4-BE49-F238E27FC236}">
                <a16:creationId xmlns:a16="http://schemas.microsoft.com/office/drawing/2014/main" id="{72EEACCB-B6EE-DF35-FB7D-895D8F50C5BE}"/>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7A4607B3-AFB9-DCDE-9D52-10E6A8756A3B}"/>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F9D32A9E-F237-5C5D-B8E9-EBF1242153E5}"/>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18CACCF9-BE88-FFD3-91E4-F7A45F31DCA7}"/>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13</a:t>
            </a:fld>
            <a:endParaRPr lang="en-GB" b="1" dirty="0">
              <a:solidFill>
                <a:schemeClr val="bg1"/>
              </a:solidFill>
            </a:endParaRPr>
          </a:p>
        </p:txBody>
      </p:sp>
      <p:cxnSp>
        <p:nvCxnSpPr>
          <p:cNvPr id="6" name="Conector recto 5">
            <a:extLst>
              <a:ext uri="{FF2B5EF4-FFF2-40B4-BE49-F238E27FC236}">
                <a16:creationId xmlns:a16="http://schemas.microsoft.com/office/drawing/2014/main" id="{C4D089E5-126B-02E3-2CC3-1FD454CDEB57}"/>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89F8024B-A87F-C71C-300F-2305342081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Diagrama 8">
            <a:extLst>
              <a:ext uri="{FF2B5EF4-FFF2-40B4-BE49-F238E27FC236}">
                <a16:creationId xmlns:a16="http://schemas.microsoft.com/office/drawing/2014/main" id="{7E592BD5-7301-9C35-A8CA-618F3BEF31B1}"/>
              </a:ext>
            </a:extLst>
          </p:cNvPr>
          <p:cNvGraphicFramePr/>
          <p:nvPr>
            <p:extLst>
              <p:ext uri="{D42A27DB-BD31-4B8C-83A1-F6EECF244321}">
                <p14:modId xmlns:p14="http://schemas.microsoft.com/office/powerpoint/2010/main" val="3576126175"/>
              </p:ext>
            </p:extLst>
          </p:nvPr>
        </p:nvGraphicFramePr>
        <p:xfrm>
          <a:off x="836941" y="1706247"/>
          <a:ext cx="10330592" cy="44320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Rectangle 1">
            <a:extLst>
              <a:ext uri="{FF2B5EF4-FFF2-40B4-BE49-F238E27FC236}">
                <a16:creationId xmlns:a16="http://schemas.microsoft.com/office/drawing/2014/main" id="{26127653-1CBB-2919-FC51-ADC08F87D571}"/>
              </a:ext>
            </a:extLst>
          </p:cNvPr>
          <p:cNvSpPr/>
          <p:nvPr/>
        </p:nvSpPr>
        <p:spPr>
          <a:xfrm>
            <a:off x="710155" y="1289953"/>
            <a:ext cx="7539673" cy="369332"/>
          </a:xfrm>
          <a:prstGeom prst="rect">
            <a:avLst/>
          </a:prstGeom>
        </p:spPr>
        <p:txBody>
          <a:bodyPr wrap="square">
            <a:spAutoFit/>
          </a:bodyPr>
          <a:lstStyle/>
          <a:p>
            <a:r>
              <a:rPr lang="en-GB" b="1" dirty="0"/>
              <a:t>PT5: PILOTO APV Universidad de Sevilla (US), España</a:t>
            </a:r>
          </a:p>
        </p:txBody>
      </p:sp>
    </p:spTree>
    <p:extLst>
      <p:ext uri="{BB962C8B-B14F-4D97-AF65-F5344CB8AC3E}">
        <p14:creationId xmlns:p14="http://schemas.microsoft.com/office/powerpoint/2010/main" val="1700616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2B39B-C9A4-656A-13B2-9F8C373634CC}"/>
            </a:ext>
          </a:extLst>
        </p:cNvPr>
        <p:cNvGrpSpPr/>
        <p:nvPr/>
      </p:nvGrpSpPr>
      <p:grpSpPr>
        <a:xfrm>
          <a:off x="0" y="0"/>
          <a:ext cx="0" cy="0"/>
          <a:chOff x="0" y="0"/>
          <a:chExt cx="0" cy="0"/>
        </a:xfrm>
      </p:grpSpPr>
      <p:sp>
        <p:nvSpPr>
          <p:cNvPr id="3078" name="Freeform 4">
            <a:extLst>
              <a:ext uri="{FF2B5EF4-FFF2-40B4-BE49-F238E27FC236}">
                <a16:creationId xmlns:a16="http://schemas.microsoft.com/office/drawing/2014/main" id="{91196D78-CB34-6619-21B7-C644B6DB2413}"/>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BD51F2C3-32C6-E1FB-6446-C267E1703E2A}"/>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DA19BB8E-9EAF-AE93-386C-EE5E8439FAFC}"/>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E9CCECCD-80F8-04F1-53D7-35A44AA3D893}"/>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14</a:t>
            </a:fld>
            <a:endParaRPr lang="en-GB" b="1" dirty="0">
              <a:solidFill>
                <a:schemeClr val="bg1"/>
              </a:solidFill>
            </a:endParaRPr>
          </a:p>
        </p:txBody>
      </p:sp>
      <p:cxnSp>
        <p:nvCxnSpPr>
          <p:cNvPr id="6" name="Conector recto 5">
            <a:extLst>
              <a:ext uri="{FF2B5EF4-FFF2-40B4-BE49-F238E27FC236}">
                <a16:creationId xmlns:a16="http://schemas.microsoft.com/office/drawing/2014/main" id="{6DE4DDE4-A523-6FF7-C60B-A393F2E2A9C4}"/>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774FF45D-1BA9-6B6E-7038-8951DB67CC0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89392585-3596-A2A9-A62B-A41954B55B5D}"/>
              </a:ext>
            </a:extLst>
          </p:cNvPr>
          <p:cNvSpPr txBox="1"/>
          <p:nvPr/>
        </p:nvSpPr>
        <p:spPr>
          <a:xfrm>
            <a:off x="663683" y="1659285"/>
            <a:ext cx="5792464" cy="646331"/>
          </a:xfrm>
          <a:prstGeom prst="rect">
            <a:avLst/>
          </a:prstGeom>
          <a:noFill/>
        </p:spPr>
        <p:txBody>
          <a:bodyPr wrap="square">
            <a:spAutoFit/>
          </a:bodyPr>
          <a:lstStyle/>
          <a:p>
            <a:pPr marL="285750" indent="-285750">
              <a:buFont typeface="Wingdings" panose="05000000000000000000" pitchFamily="2" charset="2"/>
              <a:buChar char="ü"/>
            </a:pPr>
            <a:r>
              <a:rPr lang="es-ES" b="1" dirty="0"/>
              <a:t>Objetivo:</a:t>
            </a:r>
            <a:r>
              <a:rPr lang="es-ES" dirty="0"/>
              <a:t> Medir el impacto ambiental de los sistemas APV implementados.</a:t>
            </a:r>
            <a:endParaRPr lang="en-GB" dirty="0"/>
          </a:p>
        </p:txBody>
      </p:sp>
      <p:sp>
        <p:nvSpPr>
          <p:cNvPr id="16" name="CuadroTexto 15">
            <a:extLst>
              <a:ext uri="{FF2B5EF4-FFF2-40B4-BE49-F238E27FC236}">
                <a16:creationId xmlns:a16="http://schemas.microsoft.com/office/drawing/2014/main" id="{F368AF62-30D3-06AB-909A-DD69B9209F2E}"/>
              </a:ext>
            </a:extLst>
          </p:cNvPr>
          <p:cNvSpPr txBox="1"/>
          <p:nvPr/>
        </p:nvSpPr>
        <p:spPr>
          <a:xfrm>
            <a:off x="710155" y="5503561"/>
            <a:ext cx="6209506" cy="584775"/>
          </a:xfrm>
          <a:prstGeom prst="rect">
            <a:avLst/>
          </a:prstGeom>
          <a:noFill/>
        </p:spPr>
        <p:txBody>
          <a:bodyPr wrap="square">
            <a:spAutoFit/>
          </a:bodyPr>
          <a:lstStyle/>
          <a:p>
            <a:pPr marL="285750" indent="-285750">
              <a:buFont typeface="Arial" panose="020B0604020202020204" pitchFamily="34" charset="0"/>
              <a:buChar char="•"/>
            </a:pPr>
            <a:r>
              <a:rPr lang="es-ES" sz="1600" dirty="0"/>
              <a:t>Adaptación de los modelos LCA a APV.</a:t>
            </a:r>
          </a:p>
          <a:p>
            <a:pPr marL="285750" indent="-285750">
              <a:buFont typeface="Arial" panose="020B0604020202020204" pitchFamily="34" charset="0"/>
              <a:buChar char="•"/>
            </a:pPr>
            <a:r>
              <a:rPr lang="es-ES" sz="1600" dirty="0"/>
              <a:t>Evaluación medioambiental de los sitios de demostración.</a:t>
            </a:r>
          </a:p>
        </p:txBody>
      </p:sp>
      <p:sp>
        <p:nvSpPr>
          <p:cNvPr id="18" name="Rectangle 1">
            <a:extLst>
              <a:ext uri="{FF2B5EF4-FFF2-40B4-BE49-F238E27FC236}">
                <a16:creationId xmlns:a16="http://schemas.microsoft.com/office/drawing/2014/main" id="{40F20691-CA38-41A7-244A-C5C74F3EBE59}"/>
              </a:ext>
            </a:extLst>
          </p:cNvPr>
          <p:cNvSpPr/>
          <p:nvPr/>
        </p:nvSpPr>
        <p:spPr>
          <a:xfrm>
            <a:off x="6919661" y="1253112"/>
            <a:ext cx="5048176" cy="369332"/>
          </a:xfrm>
          <a:prstGeom prst="rect">
            <a:avLst/>
          </a:prstGeom>
        </p:spPr>
        <p:txBody>
          <a:bodyPr wrap="square">
            <a:spAutoFit/>
          </a:bodyPr>
          <a:lstStyle/>
          <a:p>
            <a:r>
              <a:rPr lang="en-GB" b="1" dirty="0"/>
              <a:t>PT7: </a:t>
            </a:r>
            <a:r>
              <a:rPr lang="es-ES" b="1" dirty="0"/>
              <a:t>DIFUSIÓN Y EXPLOTACIÓN</a:t>
            </a:r>
            <a:endParaRPr lang="en-GB" b="1" dirty="0"/>
          </a:p>
        </p:txBody>
      </p:sp>
      <p:sp>
        <p:nvSpPr>
          <p:cNvPr id="19" name="CuadroTexto 18">
            <a:extLst>
              <a:ext uri="{FF2B5EF4-FFF2-40B4-BE49-F238E27FC236}">
                <a16:creationId xmlns:a16="http://schemas.microsoft.com/office/drawing/2014/main" id="{F29649ED-7854-97BA-DCA2-3D543636B26F}"/>
              </a:ext>
            </a:extLst>
          </p:cNvPr>
          <p:cNvSpPr txBox="1"/>
          <p:nvPr/>
        </p:nvSpPr>
        <p:spPr>
          <a:xfrm>
            <a:off x="6919661" y="2216492"/>
            <a:ext cx="4731914" cy="3046988"/>
          </a:xfrm>
          <a:prstGeom prst="rect">
            <a:avLst/>
          </a:prstGeom>
          <a:noFill/>
        </p:spPr>
        <p:txBody>
          <a:bodyPr wrap="square">
            <a:spAutoFit/>
          </a:bodyPr>
          <a:lstStyle/>
          <a:p>
            <a:pPr marL="285750" indent="-285750">
              <a:buFont typeface="Arial" panose="020B0604020202020204" pitchFamily="34" charset="0"/>
              <a:buChar char="•"/>
            </a:pPr>
            <a:r>
              <a:rPr lang="es-ES" sz="1600" dirty="0"/>
              <a:t>Web del proyecto: </a:t>
            </a:r>
            <a:r>
              <a:rPr lang="es-ES" sz="1600" dirty="0">
                <a:hlinkClick r:id="rId4"/>
              </a:rPr>
              <a:t>https://digi-grow.org/es</a:t>
            </a:r>
            <a:endParaRPr lang="es-ES" sz="1600" dirty="0"/>
          </a:p>
          <a:p>
            <a:pPr marL="285750" indent="-285750">
              <a:buFont typeface="Arial" panose="020B0604020202020204" pitchFamily="34" charset="0"/>
              <a:buChar char="•"/>
            </a:pPr>
            <a:endParaRPr lang="es-ES" sz="1600" dirty="0"/>
          </a:p>
          <a:p>
            <a:pPr marL="285750" indent="-285750">
              <a:buFont typeface="Arial" panose="020B0604020202020204" pitchFamily="34" charset="0"/>
              <a:buChar char="•"/>
            </a:pPr>
            <a:endParaRPr lang="es-ES" sz="1600" dirty="0"/>
          </a:p>
          <a:p>
            <a:pPr marL="285750" indent="-285750">
              <a:buFont typeface="Arial" panose="020B0604020202020204" pitchFamily="34" charset="0"/>
              <a:buChar char="•"/>
            </a:pPr>
            <a:endParaRPr lang="es-ES" sz="1600" dirty="0"/>
          </a:p>
          <a:p>
            <a:endParaRPr lang="es-ES" sz="1600" dirty="0"/>
          </a:p>
          <a:p>
            <a:endParaRPr lang="es-ES" sz="1600" dirty="0"/>
          </a:p>
          <a:p>
            <a:endParaRPr lang="es-ES" sz="1600" dirty="0"/>
          </a:p>
          <a:p>
            <a:endParaRPr lang="es-ES" sz="1600" dirty="0"/>
          </a:p>
          <a:p>
            <a:endParaRPr lang="es-ES" sz="1600" dirty="0"/>
          </a:p>
          <a:p>
            <a:pPr marL="285750" indent="-285750">
              <a:buFont typeface="Arial" panose="020B0604020202020204" pitchFamily="34" charset="0"/>
              <a:buChar char="•"/>
            </a:pPr>
            <a:endParaRPr lang="es-ES" sz="1600" dirty="0"/>
          </a:p>
          <a:p>
            <a:pPr marL="285750" indent="-285750">
              <a:buFont typeface="Arial" panose="020B0604020202020204" pitchFamily="34" charset="0"/>
              <a:buChar char="•"/>
            </a:pPr>
            <a:r>
              <a:rPr lang="es-ES" sz="1600" dirty="0"/>
              <a:t>Perfil </a:t>
            </a:r>
            <a:r>
              <a:rPr lang="es-ES" sz="1600" dirty="0" err="1"/>
              <a:t>Linkedin</a:t>
            </a:r>
            <a:r>
              <a:rPr lang="es-ES" sz="1600" dirty="0"/>
              <a:t>: </a:t>
            </a:r>
            <a:r>
              <a:rPr lang="es-ES" sz="1600" dirty="0">
                <a:hlinkClick r:id="rId5"/>
              </a:rPr>
              <a:t>www.linkedin.com/company/digi-grow-ict</a:t>
            </a:r>
            <a:endParaRPr lang="es-ES" sz="1600" dirty="0"/>
          </a:p>
        </p:txBody>
      </p:sp>
      <p:sp>
        <p:nvSpPr>
          <p:cNvPr id="21" name="CuadroTexto 20">
            <a:extLst>
              <a:ext uri="{FF2B5EF4-FFF2-40B4-BE49-F238E27FC236}">
                <a16:creationId xmlns:a16="http://schemas.microsoft.com/office/drawing/2014/main" id="{BF48CC0A-8E25-CF42-4943-8815E1A07050}"/>
              </a:ext>
            </a:extLst>
          </p:cNvPr>
          <p:cNvSpPr txBox="1"/>
          <p:nvPr/>
        </p:nvSpPr>
        <p:spPr>
          <a:xfrm>
            <a:off x="6919661" y="1594520"/>
            <a:ext cx="4965454" cy="646331"/>
          </a:xfrm>
          <a:prstGeom prst="rect">
            <a:avLst/>
          </a:prstGeom>
          <a:noFill/>
        </p:spPr>
        <p:txBody>
          <a:bodyPr wrap="square">
            <a:spAutoFit/>
          </a:bodyPr>
          <a:lstStyle/>
          <a:p>
            <a:pPr marL="285750" indent="-285750">
              <a:buFont typeface="Wingdings" panose="05000000000000000000" pitchFamily="2" charset="2"/>
              <a:buChar char="ü"/>
            </a:pPr>
            <a:r>
              <a:rPr lang="es-ES" b="1" dirty="0"/>
              <a:t>Objetivo:</a:t>
            </a:r>
            <a:r>
              <a:rPr lang="es-ES" dirty="0"/>
              <a:t> Diseminación de resultados y transferencia tecnológica.</a:t>
            </a:r>
            <a:endParaRPr lang="en-GB" dirty="0"/>
          </a:p>
        </p:txBody>
      </p:sp>
      <p:sp>
        <p:nvSpPr>
          <p:cNvPr id="25" name="Rectangle 1">
            <a:extLst>
              <a:ext uri="{FF2B5EF4-FFF2-40B4-BE49-F238E27FC236}">
                <a16:creationId xmlns:a16="http://schemas.microsoft.com/office/drawing/2014/main" id="{CD762E94-5A22-AAAE-9264-BFFE6FF23624}"/>
              </a:ext>
            </a:extLst>
          </p:cNvPr>
          <p:cNvSpPr/>
          <p:nvPr/>
        </p:nvSpPr>
        <p:spPr>
          <a:xfrm>
            <a:off x="710155" y="1289953"/>
            <a:ext cx="7539673" cy="369332"/>
          </a:xfrm>
          <a:prstGeom prst="rect">
            <a:avLst/>
          </a:prstGeom>
        </p:spPr>
        <p:txBody>
          <a:bodyPr wrap="square">
            <a:spAutoFit/>
          </a:bodyPr>
          <a:lstStyle/>
          <a:p>
            <a:r>
              <a:rPr lang="en-GB" b="1" dirty="0"/>
              <a:t>PT6: EVALUACIÓN AMBIENTAL</a:t>
            </a:r>
          </a:p>
        </p:txBody>
      </p:sp>
      <p:pic>
        <p:nvPicPr>
          <p:cNvPr id="2" name="Picture 11">
            <a:extLst>
              <a:ext uri="{FF2B5EF4-FFF2-40B4-BE49-F238E27FC236}">
                <a16:creationId xmlns:a16="http://schemas.microsoft.com/office/drawing/2014/main" id="{2B1B256A-35C7-7ED0-0C3A-8156193765F9}"/>
              </a:ext>
            </a:extLst>
          </p:cNvPr>
          <p:cNvPicPr/>
          <p:nvPr/>
        </p:nvPicPr>
        <p:blipFill rotWithShape="1">
          <a:blip r:embed="rId6" cstate="print">
            <a:extLst>
              <a:ext uri="{28A0092B-C50C-407E-A947-70E740481C1C}">
                <a14:useLocalDpi xmlns:a14="http://schemas.microsoft.com/office/drawing/2010/main" val="0"/>
              </a:ext>
            </a:extLst>
          </a:blip>
          <a:srcRect l="3048" t="4876" r="3545" b="4912"/>
          <a:stretch/>
        </p:blipFill>
        <p:spPr bwMode="auto">
          <a:xfrm>
            <a:off x="1007573" y="2405663"/>
            <a:ext cx="5375421" cy="2921950"/>
          </a:xfrm>
          <a:prstGeom prst="rect">
            <a:avLst/>
          </a:prstGeom>
          <a:ln>
            <a:noFill/>
          </a:ln>
          <a:extLst>
            <a:ext uri="{53640926-AAD7-44D8-BBD7-CCE9431645EC}">
              <a14:shadowObscured xmlns:a14="http://schemas.microsoft.com/office/drawing/2010/main"/>
            </a:ext>
          </a:extLst>
        </p:spPr>
      </p:pic>
      <p:pic>
        <p:nvPicPr>
          <p:cNvPr id="10" name="Imagen 9">
            <a:extLst>
              <a:ext uri="{FF2B5EF4-FFF2-40B4-BE49-F238E27FC236}">
                <a16:creationId xmlns:a16="http://schemas.microsoft.com/office/drawing/2014/main" id="{439A609C-A85E-5CD6-76DC-490672E6E18D}"/>
              </a:ext>
            </a:extLst>
          </p:cNvPr>
          <p:cNvPicPr>
            <a:picLocks noChangeAspect="1"/>
          </p:cNvPicPr>
          <p:nvPr/>
        </p:nvPicPr>
        <p:blipFill>
          <a:blip r:embed="rId7"/>
          <a:stretch>
            <a:fillRect/>
          </a:stretch>
        </p:blipFill>
        <p:spPr>
          <a:xfrm>
            <a:off x="8153400" y="5007963"/>
            <a:ext cx="3333390" cy="1239178"/>
          </a:xfrm>
          <a:prstGeom prst="rect">
            <a:avLst/>
          </a:prstGeom>
        </p:spPr>
      </p:pic>
      <p:pic>
        <p:nvPicPr>
          <p:cNvPr id="13" name="Imagen 12">
            <a:extLst>
              <a:ext uri="{FF2B5EF4-FFF2-40B4-BE49-F238E27FC236}">
                <a16:creationId xmlns:a16="http://schemas.microsoft.com/office/drawing/2014/main" id="{AEE0492C-4907-1DC4-7B14-4E284473E9ED}"/>
              </a:ext>
            </a:extLst>
          </p:cNvPr>
          <p:cNvPicPr>
            <a:picLocks noChangeAspect="1"/>
          </p:cNvPicPr>
          <p:nvPr/>
        </p:nvPicPr>
        <p:blipFill>
          <a:blip r:embed="rId8"/>
          <a:srcRect b="7179"/>
          <a:stretch>
            <a:fillRect/>
          </a:stretch>
        </p:blipFill>
        <p:spPr>
          <a:xfrm>
            <a:off x="8432246" y="2545418"/>
            <a:ext cx="2914627" cy="2049130"/>
          </a:xfrm>
          <a:prstGeom prst="rect">
            <a:avLst/>
          </a:prstGeom>
        </p:spPr>
      </p:pic>
    </p:spTree>
    <p:extLst>
      <p:ext uri="{BB962C8B-B14F-4D97-AF65-F5344CB8AC3E}">
        <p14:creationId xmlns:p14="http://schemas.microsoft.com/office/powerpoint/2010/main" val="2663200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C7306-7F33-99DB-4E99-9C9EF46EA7C9}"/>
            </a:ext>
          </a:extLst>
        </p:cNvPr>
        <p:cNvGrpSpPr/>
        <p:nvPr/>
      </p:nvGrpSpPr>
      <p:grpSpPr>
        <a:xfrm>
          <a:off x="0" y="0"/>
          <a:ext cx="0" cy="0"/>
          <a:chOff x="0" y="0"/>
          <a:chExt cx="0" cy="0"/>
        </a:xfrm>
      </p:grpSpPr>
      <p:sp>
        <p:nvSpPr>
          <p:cNvPr id="3078" name="Freeform 4">
            <a:extLst>
              <a:ext uri="{FF2B5EF4-FFF2-40B4-BE49-F238E27FC236}">
                <a16:creationId xmlns:a16="http://schemas.microsoft.com/office/drawing/2014/main" id="{CAA8AC3F-50A8-8E42-29D0-DF6558B40167}"/>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27B08940-3EB9-0DF7-55DB-DF2838CA5968}"/>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2B449374-07AF-7841-4A97-5D449762CFFE}"/>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C64E82BD-CFDF-B3E6-F37B-548ECE4B198D}"/>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15</a:t>
            </a:fld>
            <a:endParaRPr lang="en-GB" b="1" dirty="0">
              <a:solidFill>
                <a:schemeClr val="bg1"/>
              </a:solidFill>
            </a:endParaRPr>
          </a:p>
        </p:txBody>
      </p:sp>
      <p:cxnSp>
        <p:nvCxnSpPr>
          <p:cNvPr id="6" name="Conector recto 5">
            <a:extLst>
              <a:ext uri="{FF2B5EF4-FFF2-40B4-BE49-F238E27FC236}">
                <a16:creationId xmlns:a16="http://schemas.microsoft.com/office/drawing/2014/main" id="{3D7C3D15-CF18-FCB7-EBE6-611BA9502084}"/>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212A2329-F956-4A30-9F1E-2E49BE8E75F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pic>
        <p:nvPicPr>
          <p:cNvPr id="11" name="Marcador de contenido 4" descr="Person at a cornfield">
            <a:extLst>
              <a:ext uri="{FF2B5EF4-FFF2-40B4-BE49-F238E27FC236}">
                <a16:creationId xmlns:a16="http://schemas.microsoft.com/office/drawing/2014/main" id="{819703E3-EA7B-3374-BB79-8BB912736CA2}"/>
              </a:ext>
            </a:extLst>
          </p:cNvPr>
          <p:cNvPicPr>
            <a:picLocks noChangeAspect="1"/>
          </p:cNvPicPr>
          <p:nvPr/>
        </p:nvPicPr>
        <p:blipFill>
          <a:blip r:embed="rId4">
            <a:alphaModFix amt="20000"/>
          </a:blip>
          <a:srcRect l="12054" t="1" r="2" b="1"/>
          <a:stretch/>
        </p:blipFill>
        <p:spPr>
          <a:xfrm>
            <a:off x="419094" y="2058814"/>
            <a:ext cx="7182433" cy="4174777"/>
          </a:xfrm>
          <a:prstGeom prst="rect">
            <a:avLst/>
          </a:prstGeom>
        </p:spPr>
      </p:pic>
      <p:sp>
        <p:nvSpPr>
          <p:cNvPr id="12" name="CuadroTexto 11">
            <a:extLst>
              <a:ext uri="{FF2B5EF4-FFF2-40B4-BE49-F238E27FC236}">
                <a16:creationId xmlns:a16="http://schemas.microsoft.com/office/drawing/2014/main" id="{001A108B-B1E5-AAAE-D1CF-96E9EEACE1CE}"/>
              </a:ext>
            </a:extLst>
          </p:cNvPr>
          <p:cNvSpPr txBox="1"/>
          <p:nvPr/>
        </p:nvSpPr>
        <p:spPr>
          <a:xfrm>
            <a:off x="414049" y="2338912"/>
            <a:ext cx="7062362" cy="3770263"/>
          </a:xfrm>
          <a:prstGeom prst="rect">
            <a:avLst/>
          </a:prstGeom>
          <a:noFill/>
        </p:spPr>
        <p:txBody>
          <a:bodyPr wrap="square">
            <a:spAutoFit/>
          </a:bodyPr>
          <a:lstStyle/>
          <a:p>
            <a:pPr marL="342900" indent="-342900" algn="just">
              <a:spcAft>
                <a:spcPts val="600"/>
              </a:spcAft>
              <a:buFont typeface="+mj-lt"/>
              <a:buAutoNum type="arabicPeriod"/>
            </a:pPr>
            <a:r>
              <a:rPr lang="es-ES" sz="1600" b="1" i="0" u="none" strike="noStrike" baseline="0" dirty="0">
                <a:latin typeface="+mj-lt"/>
                <a:cs typeface="Poppins" panose="00000500000000000000" pitchFamily="2" charset="0"/>
              </a:rPr>
              <a:t>Desarrollo </a:t>
            </a:r>
            <a:r>
              <a:rPr lang="es-ES" sz="1600" b="1" dirty="0">
                <a:latin typeface="+mj-lt"/>
                <a:cs typeface="Poppins" panose="00000500000000000000" pitchFamily="2" charset="0"/>
              </a:rPr>
              <a:t>e integración </a:t>
            </a:r>
            <a:r>
              <a:rPr lang="es-ES" sz="1600" b="1" i="0" u="none" strike="noStrike" baseline="0" dirty="0">
                <a:latin typeface="+mj-lt"/>
                <a:cs typeface="Poppins" panose="00000500000000000000" pitchFamily="2" charset="0"/>
              </a:rPr>
              <a:t>de la plataforma software:  </a:t>
            </a:r>
            <a:r>
              <a:rPr lang="es-ES" sz="1600" i="0" u="none" strike="noStrike" baseline="0" dirty="0">
                <a:latin typeface="+mj-lt"/>
                <a:cs typeface="Poppins" panose="00000500000000000000" pitchFamily="2" charset="0"/>
              </a:rPr>
              <a:t>Herramientas avanzadas para la gestión de sistemas </a:t>
            </a:r>
            <a:r>
              <a:rPr lang="es-ES" sz="1600" i="0" u="none" strike="noStrike" baseline="0" dirty="0" err="1">
                <a:latin typeface="+mj-lt"/>
                <a:cs typeface="Poppins" panose="00000500000000000000" pitchFamily="2" charset="0"/>
              </a:rPr>
              <a:t>agrovoltaicos</a:t>
            </a:r>
            <a:r>
              <a:rPr lang="es-ES" sz="1600" i="0" u="none" strike="noStrike" baseline="0" dirty="0">
                <a:latin typeface="+mj-lt"/>
                <a:cs typeface="Poppins" panose="00000500000000000000" pitchFamily="2" charset="0"/>
              </a:rPr>
              <a:t> (APV), incluye modelos de predicció</a:t>
            </a:r>
            <a:r>
              <a:rPr lang="es-ES" sz="1600" dirty="0">
                <a:latin typeface="+mj-lt"/>
                <a:cs typeface="Poppins" panose="00000500000000000000" pitchFamily="2" charset="0"/>
              </a:rPr>
              <a:t>n y simulaciones</a:t>
            </a:r>
            <a:r>
              <a:rPr lang="es-ES" sz="1600" i="0" u="none" strike="noStrike" baseline="0" dirty="0">
                <a:latin typeface="+mj-lt"/>
                <a:cs typeface="Poppins" panose="00000500000000000000" pitchFamily="2" charset="0"/>
              </a:rPr>
              <a:t>. </a:t>
            </a:r>
          </a:p>
          <a:p>
            <a:pPr marL="342900" indent="-342900" algn="just">
              <a:spcAft>
                <a:spcPts val="600"/>
              </a:spcAft>
              <a:buFont typeface="+mj-lt"/>
              <a:buAutoNum type="arabicPeriod"/>
            </a:pPr>
            <a:r>
              <a:rPr lang="es-ES" sz="1600" b="1" i="0" u="none" strike="noStrike" baseline="0" dirty="0">
                <a:latin typeface="+mj-lt"/>
                <a:cs typeface="Poppins" panose="00000500000000000000" pitchFamily="2" charset="0"/>
              </a:rPr>
              <a:t>Modelo de optimización de recursos: </a:t>
            </a:r>
            <a:r>
              <a:rPr lang="es-ES" sz="1600" i="0" u="none" strike="noStrike" baseline="0" dirty="0">
                <a:latin typeface="+mj-lt"/>
                <a:cs typeface="Poppins" panose="00000500000000000000" pitchFamily="2" charset="0"/>
              </a:rPr>
              <a:t>Modelo de gestión de activos que permite </a:t>
            </a:r>
            <a:r>
              <a:rPr lang="es-ES" sz="1600" dirty="0">
                <a:latin typeface="+mj-lt"/>
                <a:cs typeface="Poppins" panose="00000500000000000000" pitchFamily="2" charset="0"/>
              </a:rPr>
              <a:t>mejorar el uso del suelo, optimizar la producción agrícola y la generación de energía. </a:t>
            </a:r>
            <a:r>
              <a:rPr lang="es-ES" sz="1600" i="0" u="none" strike="noStrike" baseline="0" dirty="0">
                <a:latin typeface="+mj-lt"/>
                <a:cs typeface="Poppins" panose="00000500000000000000" pitchFamily="2" charset="0"/>
              </a:rPr>
              <a:t>Mayor eficiencia y reducción de costes operativos en proyectos APV.</a:t>
            </a:r>
          </a:p>
          <a:p>
            <a:pPr marL="342900" indent="-342900" algn="just">
              <a:spcAft>
                <a:spcPts val="600"/>
              </a:spcAft>
              <a:buFont typeface="+mj-lt"/>
              <a:buAutoNum type="arabicPeriod"/>
            </a:pPr>
            <a:r>
              <a:rPr lang="es-ES" sz="1600" b="1" dirty="0">
                <a:latin typeface="+mj-lt"/>
                <a:cs typeface="Poppins" panose="00000500000000000000" pitchFamily="2" charset="0"/>
              </a:rPr>
              <a:t>Modelo para</a:t>
            </a:r>
            <a:r>
              <a:rPr lang="es-ES" sz="1600" b="1" i="0" u="none" strike="noStrike" baseline="0" dirty="0">
                <a:latin typeface="+mj-lt"/>
                <a:cs typeface="Poppins" panose="00000500000000000000" pitchFamily="2" charset="0"/>
              </a:rPr>
              <a:t> la toma de decisiones basadas en datos: </a:t>
            </a:r>
            <a:r>
              <a:rPr lang="es-ES" sz="1600" dirty="0">
                <a:latin typeface="+mj-lt"/>
                <a:cs typeface="Poppins" panose="00000500000000000000" pitchFamily="2" charset="0"/>
              </a:rPr>
              <a:t>A</a:t>
            </a:r>
            <a:r>
              <a:rPr lang="es-ES" sz="1600" i="0" u="none" strike="noStrike" baseline="0" dirty="0">
                <a:latin typeface="+mj-lt"/>
                <a:cs typeface="Poppins" panose="00000500000000000000" pitchFamily="2" charset="0"/>
              </a:rPr>
              <a:t>cceso en tiempo real, intercambio de datos y está adaptada a los sistemas APV. Permite a los agricultores optimizar sus operaciones y adaptarse a las condiciones cambiantes.</a:t>
            </a:r>
          </a:p>
          <a:p>
            <a:pPr marL="342900" indent="-342900" algn="just">
              <a:spcAft>
                <a:spcPts val="600"/>
              </a:spcAft>
              <a:buFont typeface="+mj-lt"/>
              <a:buAutoNum type="arabicPeriod"/>
            </a:pPr>
            <a:r>
              <a:rPr lang="es-ES" sz="1600" b="1" dirty="0">
                <a:latin typeface="+mj-lt"/>
                <a:cs typeface="Poppins" panose="00000500000000000000" pitchFamily="2" charset="0"/>
              </a:rPr>
              <a:t>Diseño, operación y v</a:t>
            </a:r>
            <a:r>
              <a:rPr lang="es-ES" sz="1600" b="1" i="0" u="none" strike="noStrike" baseline="0" dirty="0">
                <a:latin typeface="+mj-lt"/>
                <a:cs typeface="Poppins" panose="00000500000000000000" pitchFamily="2" charset="0"/>
              </a:rPr>
              <a:t>alidación piloto: </a:t>
            </a:r>
            <a:r>
              <a:rPr lang="es-ES" sz="1600" i="0" u="none" strike="noStrike" baseline="0" dirty="0">
                <a:latin typeface="+mj-lt"/>
                <a:cs typeface="Poppins" panose="00000500000000000000" pitchFamily="2" charset="0"/>
              </a:rPr>
              <a:t>Soporte técnico y supervisión de las instalaciones en pilotos (Sevilla, España). La experiencia de </a:t>
            </a:r>
            <a:r>
              <a:rPr lang="es-ES" sz="1600" i="0" u="none" strike="noStrike" baseline="0" dirty="0" err="1">
                <a:latin typeface="+mj-lt"/>
                <a:cs typeface="Poppins" panose="00000500000000000000" pitchFamily="2" charset="0"/>
              </a:rPr>
              <a:t>Bettergy</a:t>
            </a:r>
            <a:r>
              <a:rPr lang="es-ES" sz="1600" i="0" u="none" strike="noStrike" baseline="0" dirty="0">
                <a:latin typeface="+mj-lt"/>
                <a:cs typeface="Poppins" panose="00000500000000000000" pitchFamily="2" charset="0"/>
              </a:rPr>
              <a:t> garantiza que las soluciones implementadas sean eficaces y sostenibles a largo plazo. </a:t>
            </a:r>
            <a:endParaRPr lang="en-US" sz="1600" i="0" u="none" strike="noStrike" baseline="0" dirty="0">
              <a:latin typeface="+mj-lt"/>
              <a:cs typeface="Poppins" panose="00000500000000000000" pitchFamily="2" charset="0"/>
            </a:endParaRPr>
          </a:p>
        </p:txBody>
      </p:sp>
      <p:sp>
        <p:nvSpPr>
          <p:cNvPr id="13" name="CuadroTexto 12">
            <a:extLst>
              <a:ext uri="{FF2B5EF4-FFF2-40B4-BE49-F238E27FC236}">
                <a16:creationId xmlns:a16="http://schemas.microsoft.com/office/drawing/2014/main" id="{D6FAC690-0974-8702-D95C-F393024908E3}"/>
              </a:ext>
            </a:extLst>
          </p:cNvPr>
          <p:cNvSpPr txBox="1"/>
          <p:nvPr/>
        </p:nvSpPr>
        <p:spPr>
          <a:xfrm>
            <a:off x="8016901" y="1438894"/>
            <a:ext cx="3932080" cy="338554"/>
          </a:xfrm>
          <a:prstGeom prst="rect">
            <a:avLst/>
          </a:prstGeom>
          <a:noFill/>
        </p:spPr>
        <p:txBody>
          <a:bodyPr wrap="square">
            <a:spAutoFit/>
          </a:bodyPr>
          <a:lstStyle/>
          <a:p>
            <a:pPr algn="ctr"/>
            <a:r>
              <a:rPr lang="en-US" sz="1600" b="1" dirty="0">
                <a:solidFill>
                  <a:srgbClr val="58A618"/>
                </a:solidFill>
                <a:latin typeface="Poppins" panose="00000500000000000000" pitchFamily="2" charset="0"/>
              </a:rPr>
              <a:t>EXPERTISE</a:t>
            </a:r>
            <a:endParaRPr lang="en-US" sz="1600" b="1" i="0" u="none" strike="noStrike" dirty="0">
              <a:solidFill>
                <a:srgbClr val="58A618"/>
              </a:solidFill>
              <a:effectLst/>
              <a:latin typeface="Poppins" panose="00000500000000000000" pitchFamily="2" charset="0"/>
            </a:endParaRPr>
          </a:p>
        </p:txBody>
      </p:sp>
      <p:sp>
        <p:nvSpPr>
          <p:cNvPr id="15" name="CuadroTexto 14">
            <a:extLst>
              <a:ext uri="{FF2B5EF4-FFF2-40B4-BE49-F238E27FC236}">
                <a16:creationId xmlns:a16="http://schemas.microsoft.com/office/drawing/2014/main" id="{D8650FF1-D22D-3FC2-AB9D-D42636EA03D6}"/>
              </a:ext>
            </a:extLst>
          </p:cNvPr>
          <p:cNvSpPr txBox="1"/>
          <p:nvPr/>
        </p:nvSpPr>
        <p:spPr>
          <a:xfrm>
            <a:off x="414050" y="1446371"/>
            <a:ext cx="7182434" cy="369332"/>
          </a:xfrm>
          <a:prstGeom prst="rect">
            <a:avLst/>
          </a:prstGeom>
          <a:noFill/>
        </p:spPr>
        <p:txBody>
          <a:bodyPr wrap="square">
            <a:spAutoFit/>
          </a:bodyPr>
          <a:lstStyle/>
          <a:p>
            <a:pPr algn="just">
              <a:lnSpc>
                <a:spcPct val="100000"/>
              </a:lnSpc>
              <a:spcBef>
                <a:spcPts val="805"/>
              </a:spcBef>
              <a:spcAft>
                <a:spcPts val="40"/>
              </a:spcAft>
              <a:buNone/>
              <a:defRPr/>
            </a:pPr>
            <a:r>
              <a:rPr lang="es-ES" b="1" dirty="0">
                <a:cs typeface="Poppins" panose="00000500000000000000" pitchFamily="2" charset="0"/>
              </a:rPr>
              <a:t>Contribuciones clave:</a:t>
            </a:r>
          </a:p>
        </p:txBody>
      </p:sp>
      <p:pic>
        <p:nvPicPr>
          <p:cNvPr id="18" name="Picture 6" descr="Flag of Spain">
            <a:extLst>
              <a:ext uri="{FF2B5EF4-FFF2-40B4-BE49-F238E27FC236}">
                <a16:creationId xmlns:a16="http://schemas.microsoft.com/office/drawing/2014/main" id="{EE1DB315-F21B-FCD6-29D5-E9D7C589BA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75324" y="1544776"/>
            <a:ext cx="501087" cy="36512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1">
            <a:extLst>
              <a:ext uri="{FF2B5EF4-FFF2-40B4-BE49-F238E27FC236}">
                <a16:creationId xmlns:a16="http://schemas.microsoft.com/office/drawing/2014/main" id="{D26B6CF0-BA33-685B-240E-A4A71623D49D}"/>
              </a:ext>
            </a:extLst>
          </p:cNvPr>
          <p:cNvPicPr>
            <a:picLocks noChangeAspect="1"/>
          </p:cNvPicPr>
          <p:nvPr/>
        </p:nvPicPr>
        <p:blipFill>
          <a:blip r:embed="rId6"/>
          <a:stretch>
            <a:fillRect/>
          </a:stretch>
        </p:blipFill>
        <p:spPr>
          <a:xfrm>
            <a:off x="5851049" y="1497649"/>
            <a:ext cx="929106" cy="563349"/>
          </a:xfrm>
          <a:prstGeom prst="rect">
            <a:avLst/>
          </a:prstGeom>
        </p:spPr>
      </p:pic>
      <p:sp>
        <p:nvSpPr>
          <p:cNvPr id="20" name="TextBox 15">
            <a:extLst>
              <a:ext uri="{FF2B5EF4-FFF2-40B4-BE49-F238E27FC236}">
                <a16:creationId xmlns:a16="http://schemas.microsoft.com/office/drawing/2014/main" id="{0F4EA209-316C-C1D5-81EB-52FCBF6D4EB0}"/>
              </a:ext>
            </a:extLst>
          </p:cNvPr>
          <p:cNvSpPr txBox="1"/>
          <p:nvPr/>
        </p:nvSpPr>
        <p:spPr>
          <a:xfrm>
            <a:off x="5745296" y="1181779"/>
            <a:ext cx="897169" cy="276999"/>
          </a:xfrm>
          <a:prstGeom prst="rect">
            <a:avLst/>
          </a:prstGeom>
          <a:noFill/>
        </p:spPr>
        <p:txBody>
          <a:bodyPr wrap="none" rtlCol="0">
            <a:spAutoFit/>
          </a:bodyPr>
          <a:lstStyle/>
          <a:p>
            <a:r>
              <a:rPr lang="en-FI" sz="1200" b="1" dirty="0">
                <a:solidFill>
                  <a:srgbClr val="00305B"/>
                </a:solidFill>
                <a:cs typeface="Arial" panose="020B0604020202020204" pitchFamily="34" charset="0"/>
              </a:rPr>
              <a:t>Funded</a:t>
            </a:r>
            <a:r>
              <a:rPr lang="es-ES" sz="1200" b="1" dirty="0">
                <a:solidFill>
                  <a:srgbClr val="00305B"/>
                </a:solidFill>
                <a:cs typeface="Arial" panose="020B0604020202020204" pitchFamily="34" charset="0"/>
              </a:rPr>
              <a:t> </a:t>
            </a:r>
            <a:r>
              <a:rPr lang="en-FI" sz="1200" b="1" dirty="0">
                <a:solidFill>
                  <a:srgbClr val="00305B"/>
                </a:solidFill>
                <a:cs typeface="Arial" panose="020B0604020202020204" pitchFamily="34" charset="0"/>
              </a:rPr>
              <a:t>by:</a:t>
            </a:r>
          </a:p>
        </p:txBody>
      </p:sp>
      <p:sp>
        <p:nvSpPr>
          <p:cNvPr id="22" name="CuadroTexto 21">
            <a:extLst>
              <a:ext uri="{FF2B5EF4-FFF2-40B4-BE49-F238E27FC236}">
                <a16:creationId xmlns:a16="http://schemas.microsoft.com/office/drawing/2014/main" id="{36D8277B-A7F1-D350-8763-4BEFA69CDAAE}"/>
              </a:ext>
            </a:extLst>
          </p:cNvPr>
          <p:cNvSpPr txBox="1"/>
          <p:nvPr/>
        </p:nvSpPr>
        <p:spPr>
          <a:xfrm>
            <a:off x="7885273" y="1826305"/>
            <a:ext cx="4195335" cy="2811026"/>
          </a:xfrm>
          <a:prstGeom prst="rect">
            <a:avLst/>
          </a:prstGeom>
          <a:noFill/>
        </p:spPr>
        <p:txBody>
          <a:bodyPr wrap="square">
            <a:spAutoFit/>
          </a:bodyPr>
          <a:lstStyle/>
          <a:p>
            <a:pPr marL="285750" indent="-285750" defTabSz="685732">
              <a:spcBef>
                <a:spcPts val="750"/>
              </a:spcBef>
              <a:buFont typeface="Arial" panose="020B0604020202020204" pitchFamily="34" charset="0"/>
              <a:buChar char="•"/>
            </a:pPr>
            <a:r>
              <a:rPr lang="es-ES" sz="1500" kern="0" dirty="0">
                <a:solidFill>
                  <a:srgbClr val="000000"/>
                </a:solidFill>
                <a:latin typeface="+mj-lt"/>
                <a:cs typeface="Poppins" panose="00000500000000000000" pitchFamily="2" charset="0"/>
              </a:rPr>
              <a:t>Desarrollo de plataformas de gestión energética para diferentes configuraciones de sistemas FV.</a:t>
            </a:r>
          </a:p>
          <a:p>
            <a:pPr marL="285750" indent="-285750" defTabSz="685732">
              <a:spcBef>
                <a:spcPts val="750"/>
              </a:spcBef>
              <a:buFont typeface="Arial" panose="020B0604020202020204" pitchFamily="34" charset="0"/>
              <a:buChar char="•"/>
            </a:pPr>
            <a:r>
              <a:rPr lang="es-ES" sz="1500" kern="0" dirty="0">
                <a:solidFill>
                  <a:srgbClr val="000000"/>
                </a:solidFill>
                <a:latin typeface="+mj-lt"/>
                <a:cs typeface="Poppins" panose="00000500000000000000" pitchFamily="2" charset="0"/>
              </a:rPr>
              <a:t>Diseño de bases de datos y análisis de datos fotovoltaicos.</a:t>
            </a:r>
          </a:p>
          <a:p>
            <a:pPr marL="285750" indent="-285750" defTabSz="685732">
              <a:spcBef>
                <a:spcPts val="750"/>
              </a:spcBef>
              <a:buFont typeface="Arial" panose="020B0604020202020204" pitchFamily="34" charset="0"/>
              <a:buChar char="•"/>
            </a:pPr>
            <a:r>
              <a:rPr lang="es-ES" sz="1500" kern="0" dirty="0">
                <a:solidFill>
                  <a:srgbClr val="000000"/>
                </a:solidFill>
                <a:latin typeface="+mj-lt"/>
                <a:cs typeface="Poppins" panose="00000500000000000000" pitchFamily="2" charset="0"/>
              </a:rPr>
              <a:t>Desarrollo de software, arquitectura compleja (</a:t>
            </a:r>
            <a:r>
              <a:rPr lang="es-ES" sz="1500" kern="0" dirty="0" err="1">
                <a:solidFill>
                  <a:srgbClr val="000000"/>
                </a:solidFill>
                <a:latin typeface="+mj-lt"/>
                <a:cs typeface="Poppins" panose="00000500000000000000" pitchFamily="2" charset="0"/>
              </a:rPr>
              <a:t>frontend</a:t>
            </a:r>
            <a:r>
              <a:rPr lang="es-ES" sz="1500" kern="0" dirty="0">
                <a:solidFill>
                  <a:srgbClr val="000000"/>
                </a:solidFill>
                <a:latin typeface="+mj-lt"/>
                <a:cs typeface="Poppins" panose="00000500000000000000" pitchFamily="2" charset="0"/>
              </a:rPr>
              <a:t> y </a:t>
            </a:r>
            <a:r>
              <a:rPr lang="es-ES" sz="1500" kern="0" dirty="0" err="1">
                <a:solidFill>
                  <a:srgbClr val="000000"/>
                </a:solidFill>
                <a:latin typeface="+mj-lt"/>
                <a:cs typeface="Poppins" panose="00000500000000000000" pitchFamily="2" charset="0"/>
              </a:rPr>
              <a:t>backend</a:t>
            </a:r>
            <a:r>
              <a:rPr lang="es-ES" sz="1500" kern="0" dirty="0">
                <a:solidFill>
                  <a:srgbClr val="000000"/>
                </a:solidFill>
                <a:latin typeface="+mj-lt"/>
                <a:cs typeface="Poppins" panose="00000500000000000000" pitchFamily="2" charset="0"/>
              </a:rPr>
              <a:t>).</a:t>
            </a:r>
          </a:p>
          <a:p>
            <a:pPr marL="285750" indent="-285750" defTabSz="685732">
              <a:spcBef>
                <a:spcPts val="750"/>
              </a:spcBef>
              <a:buFont typeface="Arial" panose="020B0604020202020204" pitchFamily="34" charset="0"/>
              <a:buChar char="•"/>
            </a:pPr>
            <a:r>
              <a:rPr lang="es-ES" sz="1500" kern="0" dirty="0">
                <a:solidFill>
                  <a:srgbClr val="000000"/>
                </a:solidFill>
                <a:latin typeface="+mj-lt"/>
                <a:cs typeface="Poppins" panose="00000500000000000000" pitchFamily="2" charset="0"/>
              </a:rPr>
              <a:t>Diseño e ingeniería de sistemas </a:t>
            </a:r>
            <a:r>
              <a:rPr lang="es-ES" sz="1500" kern="0" dirty="0" err="1">
                <a:solidFill>
                  <a:srgbClr val="000000"/>
                </a:solidFill>
                <a:latin typeface="+mj-lt"/>
                <a:cs typeface="Poppins" panose="00000500000000000000" pitchFamily="2" charset="0"/>
              </a:rPr>
              <a:t>agrovoltaicos</a:t>
            </a:r>
            <a:r>
              <a:rPr lang="es-ES" sz="1500" kern="0" dirty="0">
                <a:solidFill>
                  <a:srgbClr val="000000"/>
                </a:solidFill>
                <a:latin typeface="+mj-lt"/>
                <a:cs typeface="Poppins" panose="00000500000000000000" pitchFamily="2" charset="0"/>
              </a:rPr>
              <a:t>.</a:t>
            </a:r>
          </a:p>
          <a:p>
            <a:pPr marL="285750" indent="-285750" defTabSz="685732">
              <a:spcBef>
                <a:spcPts val="750"/>
              </a:spcBef>
              <a:buFont typeface="Arial" panose="020B0604020202020204" pitchFamily="34" charset="0"/>
              <a:buChar char="•"/>
            </a:pPr>
            <a:r>
              <a:rPr lang="es-ES" sz="1500" kern="0" dirty="0">
                <a:solidFill>
                  <a:srgbClr val="000000"/>
                </a:solidFill>
                <a:latin typeface="+mj-lt"/>
                <a:cs typeface="Poppins" panose="00000500000000000000" pitchFamily="2" charset="0"/>
              </a:rPr>
              <a:t>Soluciones autoconsumo FV, individual y colectivo, sistemas de almacenamiento, monitorización en tiempo real... </a:t>
            </a:r>
            <a:endParaRPr lang="en-US" sz="1500" kern="0" dirty="0">
              <a:solidFill>
                <a:srgbClr val="000000"/>
              </a:solidFill>
              <a:latin typeface="+mj-lt"/>
              <a:cs typeface="Poppins" panose="00000500000000000000" pitchFamily="2" charset="0"/>
            </a:endParaRPr>
          </a:p>
        </p:txBody>
      </p:sp>
      <p:pic>
        <p:nvPicPr>
          <p:cNvPr id="24" name="Picture 12">
            <a:extLst>
              <a:ext uri="{FF2B5EF4-FFF2-40B4-BE49-F238E27FC236}">
                <a16:creationId xmlns:a16="http://schemas.microsoft.com/office/drawing/2014/main" id="{7681AC44-CD68-5ACD-1DE8-ECDCD3980E2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75472" y="1310997"/>
            <a:ext cx="2195788" cy="640080"/>
          </a:xfrm>
          <a:prstGeom prst="rect">
            <a:avLst/>
          </a:prstGeom>
        </p:spPr>
      </p:pic>
      <p:sp>
        <p:nvSpPr>
          <p:cNvPr id="25" name="Rectangle 5">
            <a:extLst>
              <a:ext uri="{FF2B5EF4-FFF2-40B4-BE49-F238E27FC236}">
                <a16:creationId xmlns:a16="http://schemas.microsoft.com/office/drawing/2014/main" id="{66F7A403-E64D-C5AC-512F-7730508ECDCF}"/>
              </a:ext>
            </a:extLst>
          </p:cNvPr>
          <p:cNvSpPr/>
          <p:nvPr/>
        </p:nvSpPr>
        <p:spPr>
          <a:xfrm>
            <a:off x="10402786" y="4370610"/>
            <a:ext cx="1720807" cy="954107"/>
          </a:xfrm>
          <a:prstGeom prst="rect">
            <a:avLst/>
          </a:prstGeom>
        </p:spPr>
        <p:txBody>
          <a:bodyPr wrap="square">
            <a:spAutoFit/>
          </a:bodyPr>
          <a:lstStyle/>
          <a:p>
            <a:pPr algn="ctr"/>
            <a:r>
              <a:rPr lang="en-US" sz="1400" b="1" dirty="0">
                <a:cs typeface="Arial" panose="020B0604020202020204" pitchFamily="34" charset="0"/>
              </a:rPr>
              <a:t>                </a:t>
            </a:r>
            <a:r>
              <a:rPr lang="en-US" sz="1400" b="1" dirty="0" err="1">
                <a:cs typeface="Arial" panose="020B0604020202020204" pitchFamily="34" charset="0"/>
              </a:rPr>
              <a:t>EnergySequence</a:t>
            </a:r>
            <a:endParaRPr lang="en-US" sz="1400" b="1" dirty="0">
              <a:cs typeface="Arial" panose="020B0604020202020204" pitchFamily="34" charset="0"/>
            </a:endParaRPr>
          </a:p>
          <a:p>
            <a:pPr algn="ctr"/>
            <a:r>
              <a:rPr lang="en-US" sz="1400" dirty="0">
                <a:cs typeface="Arial" panose="020B0604020202020204" pitchFamily="34" charset="0"/>
              </a:rPr>
              <a:t>Energy Monitoring + Virtual Audits</a:t>
            </a:r>
          </a:p>
        </p:txBody>
      </p:sp>
      <p:grpSp>
        <p:nvGrpSpPr>
          <p:cNvPr id="26" name="Group 48">
            <a:extLst>
              <a:ext uri="{FF2B5EF4-FFF2-40B4-BE49-F238E27FC236}">
                <a16:creationId xmlns:a16="http://schemas.microsoft.com/office/drawing/2014/main" id="{D82C8E19-456B-906D-4509-E4D91BB77C27}"/>
              </a:ext>
            </a:extLst>
          </p:cNvPr>
          <p:cNvGrpSpPr/>
          <p:nvPr/>
        </p:nvGrpSpPr>
        <p:grpSpPr>
          <a:xfrm>
            <a:off x="7850106" y="4616779"/>
            <a:ext cx="2544863" cy="1556125"/>
            <a:chOff x="504661" y="4391562"/>
            <a:chExt cx="4695825" cy="2314563"/>
          </a:xfrm>
        </p:grpSpPr>
        <p:pic>
          <p:nvPicPr>
            <p:cNvPr id="27" name="Picture 49" descr="Icon&#10;&#10;Description automatically generated">
              <a:extLst>
                <a:ext uri="{FF2B5EF4-FFF2-40B4-BE49-F238E27FC236}">
                  <a16:creationId xmlns:a16="http://schemas.microsoft.com/office/drawing/2014/main" id="{A72A7FA6-C6D2-79DA-5301-055C79FEF50B}"/>
                </a:ext>
              </a:extLst>
            </p:cNvPr>
            <p:cNvPicPr/>
            <p:nvPr/>
          </p:nvPicPr>
          <p:blipFill>
            <a:blip r:embed="rId8">
              <a:extLst>
                <a:ext uri="{28A0092B-C50C-407E-A947-70E740481C1C}">
                  <a14:useLocalDpi xmlns:a14="http://schemas.microsoft.com/office/drawing/2010/main" val="0"/>
                </a:ext>
              </a:extLst>
            </a:blip>
            <a:stretch>
              <a:fillRect/>
            </a:stretch>
          </p:blipFill>
          <p:spPr>
            <a:xfrm>
              <a:off x="504661" y="4391562"/>
              <a:ext cx="4695825" cy="2314563"/>
            </a:xfrm>
            <a:prstGeom prst="rect">
              <a:avLst/>
            </a:prstGeom>
          </p:spPr>
        </p:pic>
        <p:pic>
          <p:nvPicPr>
            <p:cNvPr id="28" name="fcb0e8cb-f17e-4e22-bd27-981ba6bf92fb" descr="Image">
              <a:extLst>
                <a:ext uri="{FF2B5EF4-FFF2-40B4-BE49-F238E27FC236}">
                  <a16:creationId xmlns:a16="http://schemas.microsoft.com/office/drawing/2014/main" id="{691A6491-973E-2F5B-012B-34B63012D79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15203" y="4879285"/>
              <a:ext cx="772518" cy="144348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CuadroTexto 15">
            <a:extLst>
              <a:ext uri="{FF2B5EF4-FFF2-40B4-BE49-F238E27FC236}">
                <a16:creationId xmlns:a16="http://schemas.microsoft.com/office/drawing/2014/main" id="{1E91DC1B-BAF5-8407-10AD-8B5AE0B6C251}"/>
              </a:ext>
            </a:extLst>
          </p:cNvPr>
          <p:cNvSpPr txBox="1"/>
          <p:nvPr/>
        </p:nvSpPr>
        <p:spPr>
          <a:xfrm>
            <a:off x="10445772" y="5279454"/>
            <a:ext cx="1634836" cy="1015663"/>
          </a:xfrm>
          <a:prstGeom prst="rect">
            <a:avLst/>
          </a:prstGeom>
          <a:noFill/>
        </p:spPr>
        <p:txBody>
          <a:bodyPr wrap="square">
            <a:spAutoFit/>
          </a:bodyPr>
          <a:lstStyle/>
          <a:p>
            <a:pPr algn="ctr"/>
            <a:r>
              <a:rPr lang="en-US" sz="1200" b="1" i="0" u="none" strike="noStrike" dirty="0">
                <a:solidFill>
                  <a:schemeClr val="accent6">
                    <a:lumMod val="75000"/>
                  </a:schemeClr>
                </a:solidFill>
                <a:effectLst/>
              </a:rPr>
              <a:t>EnSeq can reduce the computational time of detailed energy analyses by 80%</a:t>
            </a:r>
            <a:endParaRPr lang="es-ES" sz="1200" b="1" i="0" u="none" strike="noStrike" dirty="0">
              <a:solidFill>
                <a:schemeClr val="accent6">
                  <a:lumMod val="75000"/>
                </a:schemeClr>
              </a:solidFill>
              <a:effectLst/>
            </a:endParaRPr>
          </a:p>
        </p:txBody>
      </p:sp>
    </p:spTree>
    <p:extLst>
      <p:ext uri="{BB962C8B-B14F-4D97-AF65-F5344CB8AC3E}">
        <p14:creationId xmlns:p14="http://schemas.microsoft.com/office/powerpoint/2010/main" val="4008859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0E179-03B5-E198-D40A-A18738742D5B}"/>
            </a:ext>
          </a:extLst>
        </p:cNvPr>
        <p:cNvGrpSpPr/>
        <p:nvPr/>
      </p:nvGrpSpPr>
      <p:grpSpPr>
        <a:xfrm>
          <a:off x="0" y="0"/>
          <a:ext cx="0" cy="0"/>
          <a:chOff x="0" y="0"/>
          <a:chExt cx="0" cy="0"/>
        </a:xfrm>
      </p:grpSpPr>
      <p:pic>
        <p:nvPicPr>
          <p:cNvPr id="35" name="Picture 21">
            <a:extLst>
              <a:ext uri="{FF2B5EF4-FFF2-40B4-BE49-F238E27FC236}">
                <a16:creationId xmlns:a16="http://schemas.microsoft.com/office/drawing/2014/main" id="{33B8E440-7326-BE56-D184-13894E53888C}"/>
              </a:ext>
            </a:extLst>
          </p:cNvPr>
          <p:cNvPicPr>
            <a:picLocks noChangeAspect="1"/>
          </p:cNvPicPr>
          <p:nvPr/>
        </p:nvPicPr>
        <p:blipFill rotWithShape="1">
          <a:blip r:embed="rId3">
            <a:alphaModFix amt="20000"/>
          </a:blip>
          <a:srcRect l="12897" t="28864" r="12919" b="28277"/>
          <a:stretch>
            <a:fillRect/>
          </a:stretch>
        </p:blipFill>
        <p:spPr bwMode="auto">
          <a:xfrm>
            <a:off x="404814" y="2014994"/>
            <a:ext cx="7156448" cy="2455137"/>
          </a:xfrm>
          <a:prstGeom prst="rect">
            <a:avLst/>
          </a:prstGeom>
          <a:noFill/>
          <a:ln w="9525" algn="ctr">
            <a:noFill/>
            <a:miter lim="800000"/>
            <a:headEnd/>
            <a:tailEnd type="none" w="lg" len="med"/>
          </a:ln>
          <a:effectLst/>
          <a:extLst>
            <a:ext uri="{53640926-AAD7-44D8-BBD7-CCE9431645EC}">
              <a14:shadowObscured xmlns:a14="http://schemas.microsoft.com/office/drawing/2010/main"/>
            </a:ext>
          </a:extLst>
        </p:spPr>
      </p:pic>
      <p:sp>
        <p:nvSpPr>
          <p:cNvPr id="3078" name="Freeform 4">
            <a:extLst>
              <a:ext uri="{FF2B5EF4-FFF2-40B4-BE49-F238E27FC236}">
                <a16:creationId xmlns:a16="http://schemas.microsoft.com/office/drawing/2014/main" id="{C8228C6E-2AFD-52AA-2945-7F0D202BDA8E}"/>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0CC0B241-67D2-63AD-CD1E-82B27722AF8F}"/>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BBD1755E-3F66-D8BD-BB84-0476E176CC08}"/>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B44EAEEB-4688-623F-2B81-148C4A9F63E8}"/>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16</a:t>
            </a:fld>
            <a:endParaRPr lang="en-GB" b="1" dirty="0">
              <a:solidFill>
                <a:schemeClr val="bg1"/>
              </a:solidFill>
            </a:endParaRPr>
          </a:p>
        </p:txBody>
      </p:sp>
      <p:cxnSp>
        <p:nvCxnSpPr>
          <p:cNvPr id="6" name="Conector recto 5">
            <a:extLst>
              <a:ext uri="{FF2B5EF4-FFF2-40B4-BE49-F238E27FC236}">
                <a16:creationId xmlns:a16="http://schemas.microsoft.com/office/drawing/2014/main" id="{4A331241-6FE2-21AE-6A4E-7B80F5DF2BCA}"/>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3C6C3255-3686-0CE2-9027-3BD675888B1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84C44E1B-A96A-FEE0-4505-ED07889E3AB3}"/>
              </a:ext>
            </a:extLst>
          </p:cNvPr>
          <p:cNvSpPr txBox="1"/>
          <p:nvPr/>
        </p:nvSpPr>
        <p:spPr>
          <a:xfrm>
            <a:off x="414050" y="2116852"/>
            <a:ext cx="7062362" cy="2123658"/>
          </a:xfrm>
          <a:prstGeom prst="rect">
            <a:avLst/>
          </a:prstGeom>
          <a:noFill/>
        </p:spPr>
        <p:txBody>
          <a:bodyPr wrap="square">
            <a:spAutoFit/>
          </a:bodyPr>
          <a:lstStyle/>
          <a:p>
            <a:pPr marL="342900" indent="-342900">
              <a:spcAft>
                <a:spcPts val="600"/>
              </a:spcAft>
              <a:buFont typeface="+mj-lt"/>
              <a:buAutoNum type="arabicPeriod"/>
            </a:pPr>
            <a:r>
              <a:rPr lang="en-GB" sz="1600" b="1" i="0" u="none" strike="noStrike" baseline="0" dirty="0">
                <a:latin typeface="+mj-lt"/>
                <a:cs typeface="Poppins" panose="00000500000000000000" pitchFamily="2" charset="0"/>
              </a:rPr>
              <a:t>Overall project coordination.</a:t>
            </a:r>
          </a:p>
          <a:p>
            <a:pPr marL="342900" indent="-342900">
              <a:spcAft>
                <a:spcPts val="600"/>
              </a:spcAft>
              <a:buFont typeface="+mj-lt"/>
              <a:buAutoNum type="arabicPeriod"/>
            </a:pPr>
            <a:r>
              <a:rPr lang="en-GB" sz="1600" b="1" i="0" u="none" strike="noStrike" baseline="0" dirty="0">
                <a:latin typeface="+mj-lt"/>
                <a:cs typeface="Poppins" panose="00000500000000000000" pitchFamily="2" charset="0"/>
              </a:rPr>
              <a:t>Innovative integrated APV model </a:t>
            </a:r>
            <a:r>
              <a:rPr lang="en-GB" sz="1600" i="0" u="none" strike="noStrike" baseline="0" dirty="0">
                <a:latin typeface="+mj-lt"/>
                <a:cs typeface="Poppins" panose="00000500000000000000" pitchFamily="2" charset="0"/>
              </a:rPr>
              <a:t>adapted to multiple system configurations.</a:t>
            </a:r>
          </a:p>
          <a:p>
            <a:pPr marL="342900" indent="-342900">
              <a:spcAft>
                <a:spcPts val="600"/>
              </a:spcAft>
              <a:buFont typeface="+mj-lt"/>
              <a:buAutoNum type="arabicPeriod"/>
            </a:pPr>
            <a:r>
              <a:rPr lang="en-GB" sz="1600" i="0" u="none" strike="noStrike" baseline="0" dirty="0">
                <a:latin typeface="+mj-lt"/>
                <a:cs typeface="Poppins" panose="00000500000000000000" pitchFamily="2" charset="0"/>
              </a:rPr>
              <a:t>Identification of parameters of interest for </a:t>
            </a:r>
            <a:r>
              <a:rPr lang="en-GB" sz="1600" b="1" i="0" u="none" strike="noStrike" baseline="0" dirty="0">
                <a:latin typeface="+mj-lt"/>
                <a:cs typeface="Poppins" panose="00000500000000000000" pitchFamily="2" charset="0"/>
              </a:rPr>
              <a:t>irrigation </a:t>
            </a:r>
            <a:r>
              <a:rPr lang="en-GB" sz="1600" b="1" i="0" u="none" strike="noStrike" baseline="0" dirty="0" err="1">
                <a:latin typeface="+mj-lt"/>
                <a:cs typeface="Poppins" panose="00000500000000000000" pitchFamily="2" charset="0"/>
              </a:rPr>
              <a:t>modeling</a:t>
            </a:r>
            <a:r>
              <a:rPr lang="en-GB" sz="1600" b="1" i="0" u="none" strike="noStrike" baseline="0" dirty="0">
                <a:latin typeface="+mj-lt"/>
                <a:cs typeface="Poppins" panose="00000500000000000000" pitchFamily="2" charset="0"/>
              </a:rPr>
              <a:t> in APV</a:t>
            </a:r>
            <a:r>
              <a:rPr lang="en-GB" sz="1600" i="0" u="none" strike="noStrike" baseline="0" dirty="0">
                <a:latin typeface="+mj-lt"/>
                <a:cs typeface="Poppins" panose="00000500000000000000" pitchFamily="2" charset="0"/>
              </a:rPr>
              <a:t>.</a:t>
            </a:r>
          </a:p>
          <a:p>
            <a:pPr marL="342900" indent="-342900">
              <a:spcAft>
                <a:spcPts val="600"/>
              </a:spcAft>
              <a:buFont typeface="+mj-lt"/>
              <a:buAutoNum type="arabicPeriod"/>
            </a:pPr>
            <a:r>
              <a:rPr lang="en-GB" sz="1600" b="1" i="0" u="none" strike="noStrike" baseline="0" dirty="0">
                <a:latin typeface="+mj-lt"/>
                <a:cs typeface="Poppins" panose="00000500000000000000" pitchFamily="2" charset="0"/>
              </a:rPr>
              <a:t>Implementation of a monitoring system </a:t>
            </a:r>
            <a:r>
              <a:rPr lang="en-GB" sz="1600" i="0" u="none" strike="noStrike" baseline="0" dirty="0">
                <a:latin typeface="+mj-lt"/>
                <a:cs typeface="Poppins" panose="00000500000000000000" pitchFamily="2" charset="0"/>
              </a:rPr>
              <a:t>(sensors, specific requirements) totally adapted to APV.</a:t>
            </a:r>
          </a:p>
          <a:p>
            <a:pPr marL="342900" indent="-342900">
              <a:spcAft>
                <a:spcPts val="600"/>
              </a:spcAft>
              <a:buFont typeface="+mj-lt"/>
              <a:buAutoNum type="arabicPeriod"/>
            </a:pPr>
            <a:r>
              <a:rPr lang="en-GB" sz="1600" b="1" i="0" u="none" strike="noStrike" baseline="0" dirty="0">
                <a:latin typeface="+mj-lt"/>
                <a:cs typeface="Poppins" panose="00000500000000000000" pitchFamily="2" charset="0"/>
              </a:rPr>
              <a:t>Dissemination. </a:t>
            </a:r>
            <a:r>
              <a:rPr lang="en-GB" sz="1600" i="0" u="none" strike="noStrike" baseline="0" dirty="0">
                <a:latin typeface="+mj-lt"/>
                <a:cs typeface="Poppins" panose="00000500000000000000" pitchFamily="2" charset="0"/>
              </a:rPr>
              <a:t>Interactions with relevant stakeholders (industry, farmers, educational </a:t>
            </a:r>
            <a:r>
              <a:rPr lang="en-GB" sz="1600" i="0" u="none" strike="noStrike" baseline="0" dirty="0" err="1">
                <a:latin typeface="+mj-lt"/>
                <a:cs typeface="Poppins" panose="00000500000000000000" pitchFamily="2" charset="0"/>
              </a:rPr>
              <a:t>centers</a:t>
            </a:r>
            <a:r>
              <a:rPr lang="en-GB" sz="1600" dirty="0">
                <a:latin typeface="+mj-lt"/>
                <a:cs typeface="Poppins" panose="00000500000000000000" pitchFamily="2" charset="0"/>
              </a:rPr>
              <a:t>, etc.</a:t>
            </a:r>
            <a:r>
              <a:rPr lang="en-GB" sz="1600" i="0" u="none" strike="noStrike" baseline="0" dirty="0">
                <a:latin typeface="+mj-lt"/>
                <a:cs typeface="Poppins" panose="00000500000000000000" pitchFamily="2" charset="0"/>
              </a:rPr>
              <a:t>). </a:t>
            </a:r>
          </a:p>
        </p:txBody>
      </p:sp>
      <p:sp>
        <p:nvSpPr>
          <p:cNvPr id="13" name="CuadroTexto 12">
            <a:extLst>
              <a:ext uri="{FF2B5EF4-FFF2-40B4-BE49-F238E27FC236}">
                <a16:creationId xmlns:a16="http://schemas.microsoft.com/office/drawing/2014/main" id="{55A544B2-7FA8-D6DC-C8CA-3D6472F4BBE4}"/>
              </a:ext>
            </a:extLst>
          </p:cNvPr>
          <p:cNvSpPr txBox="1"/>
          <p:nvPr/>
        </p:nvSpPr>
        <p:spPr>
          <a:xfrm>
            <a:off x="8016901" y="1346626"/>
            <a:ext cx="3932080" cy="338554"/>
          </a:xfrm>
          <a:prstGeom prst="rect">
            <a:avLst/>
          </a:prstGeom>
          <a:noFill/>
        </p:spPr>
        <p:txBody>
          <a:bodyPr wrap="square">
            <a:spAutoFit/>
          </a:bodyPr>
          <a:lstStyle/>
          <a:p>
            <a:pPr algn="ctr"/>
            <a:r>
              <a:rPr lang="en-US" sz="1600" b="1" dirty="0">
                <a:solidFill>
                  <a:srgbClr val="58A618"/>
                </a:solidFill>
                <a:latin typeface="Poppins" panose="00000500000000000000" pitchFamily="2" charset="0"/>
              </a:rPr>
              <a:t>EXPERTISE</a:t>
            </a:r>
            <a:endParaRPr lang="en-US" sz="1600" b="1" i="0" u="none" strike="noStrike" dirty="0">
              <a:solidFill>
                <a:srgbClr val="58A618"/>
              </a:solidFill>
              <a:effectLst/>
              <a:latin typeface="Poppins" panose="00000500000000000000" pitchFamily="2" charset="0"/>
            </a:endParaRPr>
          </a:p>
        </p:txBody>
      </p:sp>
      <p:sp>
        <p:nvSpPr>
          <p:cNvPr id="15" name="CuadroTexto 14">
            <a:extLst>
              <a:ext uri="{FF2B5EF4-FFF2-40B4-BE49-F238E27FC236}">
                <a16:creationId xmlns:a16="http://schemas.microsoft.com/office/drawing/2014/main" id="{2A7CC1F7-802D-2B03-9DF3-69CC05A97DC2}"/>
              </a:ext>
            </a:extLst>
          </p:cNvPr>
          <p:cNvSpPr txBox="1"/>
          <p:nvPr/>
        </p:nvSpPr>
        <p:spPr>
          <a:xfrm>
            <a:off x="414050" y="1446371"/>
            <a:ext cx="7182434" cy="369332"/>
          </a:xfrm>
          <a:prstGeom prst="rect">
            <a:avLst/>
          </a:prstGeom>
          <a:noFill/>
        </p:spPr>
        <p:txBody>
          <a:bodyPr wrap="square">
            <a:spAutoFit/>
          </a:bodyPr>
          <a:lstStyle/>
          <a:p>
            <a:pPr algn="just">
              <a:lnSpc>
                <a:spcPct val="100000"/>
              </a:lnSpc>
              <a:spcBef>
                <a:spcPts val="805"/>
              </a:spcBef>
              <a:spcAft>
                <a:spcPts val="40"/>
              </a:spcAft>
              <a:buNone/>
              <a:defRPr/>
            </a:pPr>
            <a:r>
              <a:rPr lang="es-ES" b="1" dirty="0">
                <a:cs typeface="Poppins" panose="00000500000000000000" pitchFamily="2" charset="0"/>
              </a:rPr>
              <a:t>Contribuciones clave:</a:t>
            </a:r>
          </a:p>
        </p:txBody>
      </p:sp>
      <p:sp>
        <p:nvSpPr>
          <p:cNvPr id="22" name="CuadroTexto 21">
            <a:extLst>
              <a:ext uri="{FF2B5EF4-FFF2-40B4-BE49-F238E27FC236}">
                <a16:creationId xmlns:a16="http://schemas.microsoft.com/office/drawing/2014/main" id="{87D8330A-DDD1-BC48-335B-387D37F8E4DC}"/>
              </a:ext>
            </a:extLst>
          </p:cNvPr>
          <p:cNvSpPr txBox="1"/>
          <p:nvPr/>
        </p:nvSpPr>
        <p:spPr>
          <a:xfrm>
            <a:off x="7779104" y="1711879"/>
            <a:ext cx="4325486" cy="2769989"/>
          </a:xfrm>
          <a:prstGeom prst="rect">
            <a:avLst/>
          </a:prstGeom>
          <a:noFill/>
        </p:spPr>
        <p:txBody>
          <a:bodyPr wrap="square">
            <a:spAutoFit/>
          </a:bodyPr>
          <a:lstStyle/>
          <a:p>
            <a:pPr marL="285750" indent="-285750" algn="just" defTabSz="685732">
              <a:spcBef>
                <a:spcPts val="750"/>
              </a:spcBef>
              <a:buFont typeface="Arial" panose="020B0604020202020204" pitchFamily="34" charset="0"/>
              <a:buChar char="•"/>
            </a:pPr>
            <a:r>
              <a:rPr lang="en-US" sz="1400" b="1" kern="0" dirty="0">
                <a:solidFill>
                  <a:srgbClr val="000000"/>
                </a:solidFill>
                <a:cs typeface="Arial" panose="020B0604020202020204" pitchFamily="34" charset="0"/>
              </a:rPr>
              <a:t>Meteorological research </a:t>
            </a:r>
            <a:r>
              <a:rPr lang="en-US" sz="1400" kern="0" dirty="0">
                <a:solidFill>
                  <a:srgbClr val="000000"/>
                </a:solidFill>
                <a:cs typeface="Arial" panose="020B0604020202020204" pitchFamily="34" charset="0"/>
              </a:rPr>
              <a:t>- </a:t>
            </a:r>
            <a:r>
              <a:rPr lang="en-US" sz="1400" b="1" kern="0" dirty="0">
                <a:solidFill>
                  <a:srgbClr val="000000"/>
                </a:solidFill>
                <a:cs typeface="Arial" panose="020B0604020202020204" pitchFamily="34" charset="0"/>
              </a:rPr>
              <a:t>solar energy</a:t>
            </a:r>
            <a:r>
              <a:rPr lang="en-US" sz="1400" kern="0" dirty="0">
                <a:solidFill>
                  <a:srgbClr val="000000"/>
                </a:solidFill>
                <a:cs typeface="Arial" panose="020B0604020202020204" pitchFamily="34" charset="0"/>
              </a:rPr>
              <a:t> related measurements, modeling and validation. Analysis of long-term time series, </a:t>
            </a:r>
            <a:r>
              <a:rPr lang="en-US" sz="1400" dirty="0">
                <a:cs typeface="Arial" panose="020B0604020202020204" pitchFamily="34" charset="0"/>
              </a:rPr>
              <a:t>typical and extreme meteorological years, influence of climate change.</a:t>
            </a:r>
            <a:endParaRPr lang="en-US" sz="1400" kern="0" dirty="0">
              <a:solidFill>
                <a:srgbClr val="000000"/>
              </a:solidFill>
              <a:cs typeface="Arial" panose="020B0604020202020204" pitchFamily="34" charset="0"/>
            </a:endParaRPr>
          </a:p>
          <a:p>
            <a:pPr marL="285750" indent="-285750" algn="just" defTabSz="685732">
              <a:spcBef>
                <a:spcPts val="750"/>
              </a:spcBef>
              <a:buFont typeface="Arial" panose="020B0604020202020204" pitchFamily="34" charset="0"/>
              <a:buChar char="•"/>
            </a:pPr>
            <a:r>
              <a:rPr lang="en-US" sz="1400" b="1" kern="0" dirty="0">
                <a:solidFill>
                  <a:srgbClr val="000000"/>
                </a:solidFill>
                <a:cs typeface="Arial" panose="020B0604020202020204" pitchFamily="34" charset="0"/>
              </a:rPr>
              <a:t>Techno-economic APV modeling </a:t>
            </a:r>
            <a:r>
              <a:rPr lang="en-US" sz="1400" kern="0" dirty="0">
                <a:solidFill>
                  <a:srgbClr val="000000"/>
                </a:solidFill>
                <a:cs typeface="Arial" panose="020B0604020202020204" pitchFamily="34" charset="0"/>
              </a:rPr>
              <a:t>(ray-tracing analysis (Fig. 1), PV and crop modeling and economic estimations (Fig. 2).</a:t>
            </a:r>
          </a:p>
          <a:p>
            <a:pPr marL="285750" indent="-285750" algn="just" defTabSz="685732">
              <a:spcBef>
                <a:spcPts val="750"/>
              </a:spcBef>
              <a:buFont typeface="Arial" panose="020B0604020202020204" pitchFamily="34" charset="0"/>
              <a:buChar char="•"/>
            </a:pPr>
            <a:r>
              <a:rPr lang="en-US" sz="1400" b="1" kern="0" dirty="0">
                <a:solidFill>
                  <a:srgbClr val="000000"/>
                </a:solidFill>
                <a:cs typeface="Arial" panose="020B0604020202020204" pitchFamily="34" charset="0"/>
              </a:rPr>
              <a:t>Analysis of monitored data </a:t>
            </a:r>
            <a:r>
              <a:rPr lang="en-US" sz="1400" kern="0" dirty="0">
                <a:solidFill>
                  <a:srgbClr val="000000"/>
                </a:solidFill>
                <a:cs typeface="Arial" panose="020B0604020202020204" pitchFamily="34" charset="0"/>
              </a:rPr>
              <a:t>in APV systems (Fig. 3).</a:t>
            </a:r>
          </a:p>
          <a:p>
            <a:pPr marL="285750" indent="-285750" algn="just" defTabSz="685732">
              <a:spcBef>
                <a:spcPts val="750"/>
              </a:spcBef>
              <a:buFont typeface="Arial" panose="020B0604020202020204" pitchFamily="34" charset="0"/>
              <a:buChar char="•"/>
            </a:pPr>
            <a:r>
              <a:rPr lang="en-US" sz="1400" b="1" kern="0" dirty="0">
                <a:solidFill>
                  <a:srgbClr val="000000"/>
                </a:solidFill>
                <a:cs typeface="Arial" panose="020B0604020202020204" pitchFamily="34" charset="0"/>
              </a:rPr>
              <a:t>APV model validation. </a:t>
            </a:r>
            <a:r>
              <a:rPr lang="en-GB" sz="1400" kern="0" dirty="0">
                <a:solidFill>
                  <a:srgbClr val="000000"/>
                </a:solidFill>
                <a:cs typeface="Arial" panose="020B0604020202020204" pitchFamily="34" charset="0"/>
              </a:rPr>
              <a:t>APV greenhouse (Almería)</a:t>
            </a:r>
            <a:endParaRPr lang="en-US" sz="1400" kern="0" dirty="0">
              <a:solidFill>
                <a:srgbClr val="000000"/>
              </a:solidFill>
              <a:cs typeface="Arial" panose="020B0604020202020204" pitchFamily="34" charset="0"/>
            </a:endParaRPr>
          </a:p>
        </p:txBody>
      </p:sp>
      <p:pic>
        <p:nvPicPr>
          <p:cNvPr id="2" name="Picture 9">
            <a:extLst>
              <a:ext uri="{FF2B5EF4-FFF2-40B4-BE49-F238E27FC236}">
                <a16:creationId xmlns:a16="http://schemas.microsoft.com/office/drawing/2014/main" id="{DE5B2102-137D-82CE-7905-F31FBB91FE53}"/>
              </a:ext>
            </a:extLst>
          </p:cNvPr>
          <p:cNvPicPr>
            <a:picLocks/>
          </p:cNvPicPr>
          <p:nvPr/>
        </p:nvPicPr>
        <p:blipFill>
          <a:blip r:embed="rId5"/>
          <a:stretch>
            <a:fillRect/>
          </a:stretch>
        </p:blipFill>
        <p:spPr>
          <a:xfrm>
            <a:off x="3130319" y="1282330"/>
            <a:ext cx="2194560" cy="640080"/>
          </a:xfrm>
          <a:prstGeom prst="rect">
            <a:avLst/>
          </a:prstGeom>
        </p:spPr>
      </p:pic>
      <p:pic>
        <p:nvPicPr>
          <p:cNvPr id="8" name="Picture 6" descr="Logo der Bundesanstalt für Ernährung und Landwirtschaft ">
            <a:extLst>
              <a:ext uri="{FF2B5EF4-FFF2-40B4-BE49-F238E27FC236}">
                <a16:creationId xmlns:a16="http://schemas.microsoft.com/office/drawing/2014/main" id="{8200FF3C-AC55-9F0D-F14F-1957A2E2713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36275" y="1292451"/>
            <a:ext cx="1319450" cy="74162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5">
            <a:extLst>
              <a:ext uri="{FF2B5EF4-FFF2-40B4-BE49-F238E27FC236}">
                <a16:creationId xmlns:a16="http://schemas.microsoft.com/office/drawing/2014/main" id="{4A73FA4C-EAEF-F151-157B-201A28C0B6A9}"/>
              </a:ext>
            </a:extLst>
          </p:cNvPr>
          <p:cNvSpPr txBox="1"/>
          <p:nvPr/>
        </p:nvSpPr>
        <p:spPr>
          <a:xfrm>
            <a:off x="5478662" y="1165493"/>
            <a:ext cx="897169" cy="276999"/>
          </a:xfrm>
          <a:prstGeom prst="rect">
            <a:avLst/>
          </a:prstGeom>
          <a:noFill/>
        </p:spPr>
        <p:txBody>
          <a:bodyPr wrap="none" rtlCol="0">
            <a:spAutoFit/>
          </a:bodyPr>
          <a:lstStyle/>
          <a:p>
            <a:r>
              <a:rPr lang="en-FI" sz="1200" b="1" dirty="0">
                <a:solidFill>
                  <a:srgbClr val="00305B"/>
                </a:solidFill>
                <a:cs typeface="Arial" panose="020B0604020202020204" pitchFamily="34" charset="0"/>
              </a:rPr>
              <a:t>Funded</a:t>
            </a:r>
            <a:r>
              <a:rPr lang="es-ES" sz="1200" b="1" dirty="0">
                <a:solidFill>
                  <a:srgbClr val="00305B"/>
                </a:solidFill>
                <a:cs typeface="Arial" panose="020B0604020202020204" pitchFamily="34" charset="0"/>
              </a:rPr>
              <a:t> </a:t>
            </a:r>
            <a:r>
              <a:rPr lang="en-FI" sz="1200" b="1" dirty="0">
                <a:solidFill>
                  <a:srgbClr val="00305B"/>
                </a:solidFill>
                <a:cs typeface="Arial" panose="020B0604020202020204" pitchFamily="34" charset="0"/>
              </a:rPr>
              <a:t>by:</a:t>
            </a:r>
          </a:p>
        </p:txBody>
      </p:sp>
      <p:pic>
        <p:nvPicPr>
          <p:cNvPr id="10" name="Picture 5">
            <a:extLst>
              <a:ext uri="{FF2B5EF4-FFF2-40B4-BE49-F238E27FC236}">
                <a16:creationId xmlns:a16="http://schemas.microsoft.com/office/drawing/2014/main" id="{0A63A5DE-B1C3-1E9C-13A1-18A5E577079E}"/>
              </a:ext>
            </a:extLst>
          </p:cNvPr>
          <p:cNvPicPr>
            <a:picLocks noChangeAspect="1"/>
          </p:cNvPicPr>
          <p:nvPr/>
        </p:nvPicPr>
        <p:blipFill>
          <a:blip r:embed="rId7"/>
          <a:stretch>
            <a:fillRect/>
          </a:stretch>
        </p:blipFill>
        <p:spPr>
          <a:xfrm>
            <a:off x="6973567" y="1419409"/>
            <a:ext cx="596931" cy="387370"/>
          </a:xfrm>
          <a:prstGeom prst="rect">
            <a:avLst/>
          </a:prstGeom>
        </p:spPr>
      </p:pic>
      <p:pic>
        <p:nvPicPr>
          <p:cNvPr id="14" name="Grafik 45">
            <a:extLst>
              <a:ext uri="{FF2B5EF4-FFF2-40B4-BE49-F238E27FC236}">
                <a16:creationId xmlns:a16="http://schemas.microsoft.com/office/drawing/2014/main" id="{5AA557E0-683C-9A99-09E3-0E2C7353DA6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36427" y="4710937"/>
            <a:ext cx="4291343" cy="1298283"/>
          </a:xfrm>
          <a:prstGeom prst="rect">
            <a:avLst/>
          </a:prstGeom>
        </p:spPr>
      </p:pic>
      <p:pic>
        <p:nvPicPr>
          <p:cNvPr id="16" name="Grafik 9">
            <a:extLst>
              <a:ext uri="{FF2B5EF4-FFF2-40B4-BE49-F238E27FC236}">
                <a16:creationId xmlns:a16="http://schemas.microsoft.com/office/drawing/2014/main" id="{B8B9BA76-0594-1686-3487-2DE3ECD983B2}"/>
              </a:ext>
            </a:extLst>
          </p:cNvPr>
          <p:cNvPicPr>
            <a:picLocks noChangeAspect="1"/>
          </p:cNvPicPr>
          <p:nvPr/>
        </p:nvPicPr>
        <p:blipFill>
          <a:blip r:embed="rId9" cstate="print">
            <a:extLst>
              <a:ext uri="{28A0092B-C50C-407E-A947-70E740481C1C}">
                <a14:useLocalDpi xmlns:a14="http://schemas.microsoft.com/office/drawing/2010/main" val="0"/>
              </a:ext>
            </a:extLst>
          </a:blip>
          <a:srcRect b="18473"/>
          <a:stretch>
            <a:fillRect/>
          </a:stretch>
        </p:blipFill>
        <p:spPr>
          <a:xfrm>
            <a:off x="8544655" y="4522998"/>
            <a:ext cx="3001959" cy="1461818"/>
          </a:xfrm>
          <a:prstGeom prst="rect">
            <a:avLst/>
          </a:prstGeom>
        </p:spPr>
      </p:pic>
      <p:sp>
        <p:nvSpPr>
          <p:cNvPr id="17" name="Rectangle 17">
            <a:extLst>
              <a:ext uri="{FF2B5EF4-FFF2-40B4-BE49-F238E27FC236}">
                <a16:creationId xmlns:a16="http://schemas.microsoft.com/office/drawing/2014/main" id="{8D273C15-40E7-E2E5-4713-F2B071292E41}"/>
              </a:ext>
            </a:extLst>
          </p:cNvPr>
          <p:cNvSpPr/>
          <p:nvPr/>
        </p:nvSpPr>
        <p:spPr>
          <a:xfrm>
            <a:off x="474698" y="5975800"/>
            <a:ext cx="2285261" cy="430887"/>
          </a:xfrm>
          <a:prstGeom prst="rect">
            <a:avLst/>
          </a:prstGeom>
        </p:spPr>
        <p:txBody>
          <a:bodyPr wrap="square">
            <a:spAutoFit/>
          </a:bodyPr>
          <a:lstStyle/>
          <a:p>
            <a:r>
              <a:rPr lang="en-US" sz="1100" kern="0" dirty="0">
                <a:solidFill>
                  <a:srgbClr val="000000"/>
                </a:solidFill>
                <a:cs typeface="Arial" panose="020B0604020202020204" pitchFamily="34" charset="0"/>
              </a:rPr>
              <a:t>Fig. 1. Simulation of irradiance distribution under an APV system</a:t>
            </a:r>
            <a:endParaRPr lang="en-US" sz="1100" dirty="0"/>
          </a:p>
        </p:txBody>
      </p:sp>
      <p:sp>
        <p:nvSpPr>
          <p:cNvPr id="21" name="Rectangle 51">
            <a:extLst>
              <a:ext uri="{FF2B5EF4-FFF2-40B4-BE49-F238E27FC236}">
                <a16:creationId xmlns:a16="http://schemas.microsoft.com/office/drawing/2014/main" id="{6D43B649-8712-CA40-7150-B42A22388167}"/>
              </a:ext>
            </a:extLst>
          </p:cNvPr>
          <p:cNvSpPr/>
          <p:nvPr/>
        </p:nvSpPr>
        <p:spPr>
          <a:xfrm>
            <a:off x="4005267" y="5981384"/>
            <a:ext cx="3103061" cy="430887"/>
          </a:xfrm>
          <a:prstGeom prst="rect">
            <a:avLst/>
          </a:prstGeom>
        </p:spPr>
        <p:txBody>
          <a:bodyPr wrap="square">
            <a:spAutoFit/>
          </a:bodyPr>
          <a:lstStyle/>
          <a:p>
            <a:pPr algn="ctr"/>
            <a:r>
              <a:rPr lang="en-US" sz="1100" kern="0" dirty="0">
                <a:solidFill>
                  <a:srgbClr val="000000"/>
                </a:solidFill>
                <a:cs typeface="Arial" panose="020B0604020202020204" pitchFamily="34" charset="0"/>
              </a:rPr>
              <a:t>Fig. 2. Economic assessment of different APV configurations</a:t>
            </a:r>
            <a:endParaRPr lang="en-US" sz="1100" dirty="0"/>
          </a:p>
        </p:txBody>
      </p:sp>
      <p:sp>
        <p:nvSpPr>
          <p:cNvPr id="23" name="Rectangle 52">
            <a:extLst>
              <a:ext uri="{FF2B5EF4-FFF2-40B4-BE49-F238E27FC236}">
                <a16:creationId xmlns:a16="http://schemas.microsoft.com/office/drawing/2014/main" id="{1BC75E5E-349C-CCE1-9E08-9C1723AE42CF}"/>
              </a:ext>
            </a:extLst>
          </p:cNvPr>
          <p:cNvSpPr/>
          <p:nvPr/>
        </p:nvSpPr>
        <p:spPr>
          <a:xfrm>
            <a:off x="8859553" y="5981756"/>
            <a:ext cx="2412960" cy="430887"/>
          </a:xfrm>
          <a:prstGeom prst="rect">
            <a:avLst/>
          </a:prstGeom>
        </p:spPr>
        <p:txBody>
          <a:bodyPr wrap="square">
            <a:spAutoFit/>
          </a:bodyPr>
          <a:lstStyle/>
          <a:p>
            <a:pPr algn="ctr"/>
            <a:r>
              <a:rPr lang="en-US" sz="1100" kern="0" dirty="0">
                <a:solidFill>
                  <a:srgbClr val="000000"/>
                </a:solidFill>
                <a:cs typeface="Arial" panose="020B0604020202020204" pitchFamily="34" charset="0"/>
              </a:rPr>
              <a:t>Fig. 3. Evaluation of the irradiance measurements in an APV installation</a:t>
            </a:r>
            <a:endParaRPr lang="en-US" sz="1100" dirty="0"/>
          </a:p>
        </p:txBody>
      </p:sp>
      <p:grpSp>
        <p:nvGrpSpPr>
          <p:cNvPr id="30" name="Group 61">
            <a:extLst>
              <a:ext uri="{FF2B5EF4-FFF2-40B4-BE49-F238E27FC236}">
                <a16:creationId xmlns:a16="http://schemas.microsoft.com/office/drawing/2014/main" id="{21B781DC-295B-A618-27D9-1705F455FEE3}"/>
              </a:ext>
            </a:extLst>
          </p:cNvPr>
          <p:cNvGrpSpPr/>
          <p:nvPr/>
        </p:nvGrpSpPr>
        <p:grpSpPr>
          <a:xfrm>
            <a:off x="534729" y="4472438"/>
            <a:ext cx="2158902" cy="1512378"/>
            <a:chOff x="721298" y="1698753"/>
            <a:chExt cx="2922327" cy="2162230"/>
          </a:xfrm>
        </p:grpSpPr>
        <p:pic>
          <p:nvPicPr>
            <p:cNvPr id="31" name="Picture 62">
              <a:extLst>
                <a:ext uri="{FF2B5EF4-FFF2-40B4-BE49-F238E27FC236}">
                  <a16:creationId xmlns:a16="http://schemas.microsoft.com/office/drawing/2014/main" id="{760D24D2-CA01-E84A-29F0-3A6012218180}"/>
                </a:ext>
              </a:extLst>
            </p:cNvPr>
            <p:cNvPicPr>
              <a:picLocks noChangeAspect="1"/>
            </p:cNvPicPr>
            <p:nvPr/>
          </p:nvPicPr>
          <p:blipFill rotWithShape="1">
            <a:blip r:embed="rId10"/>
            <a:srcRect l="13488" t="10678" r="-49" b="8471"/>
            <a:stretch/>
          </p:blipFill>
          <p:spPr>
            <a:xfrm>
              <a:off x="721298" y="1767021"/>
              <a:ext cx="2922327" cy="2093962"/>
            </a:xfrm>
            <a:prstGeom prst="rect">
              <a:avLst/>
            </a:prstGeom>
          </p:spPr>
        </p:pic>
        <p:sp>
          <p:nvSpPr>
            <p:cNvPr id="32" name="Rectangle 63">
              <a:extLst>
                <a:ext uri="{FF2B5EF4-FFF2-40B4-BE49-F238E27FC236}">
                  <a16:creationId xmlns:a16="http://schemas.microsoft.com/office/drawing/2014/main" id="{06C0B34D-38EE-69AF-916A-693CCB3381FB}"/>
                </a:ext>
              </a:extLst>
            </p:cNvPr>
            <p:cNvSpPr/>
            <p:nvPr/>
          </p:nvSpPr>
          <p:spPr>
            <a:xfrm flipH="1">
              <a:off x="721298" y="1834871"/>
              <a:ext cx="1393330" cy="307777"/>
            </a:xfrm>
            <a:prstGeom prst="rect">
              <a:avLst/>
            </a:prstGeom>
          </p:spPr>
          <p:txBody>
            <a:bodyPr wrap="none">
              <a:spAutoFit/>
            </a:bodyPr>
            <a:lstStyle/>
            <a:p>
              <a:pPr>
                <a:lnSpc>
                  <a:spcPct val="100000"/>
                </a:lnSpc>
                <a:buNone/>
              </a:pPr>
              <a:r>
                <a:rPr lang="en-US" sz="1400" dirty="0">
                  <a:latin typeface="+mn-lt"/>
                </a:rPr>
                <a:t>Oct., 2</a:t>
              </a:r>
              <a:r>
                <a:rPr lang="en-US" sz="1400" baseline="30000" dirty="0">
                  <a:latin typeface="+mn-lt"/>
                </a:rPr>
                <a:t>nd</a:t>
              </a:r>
              <a:r>
                <a:rPr lang="en-US" sz="1400" dirty="0">
                  <a:latin typeface="+mn-lt"/>
                </a:rPr>
                <a:t>, 13:00</a:t>
              </a:r>
            </a:p>
          </p:txBody>
        </p:sp>
        <p:sp>
          <p:nvSpPr>
            <p:cNvPr id="33" name="Rectangle 64">
              <a:extLst>
                <a:ext uri="{FF2B5EF4-FFF2-40B4-BE49-F238E27FC236}">
                  <a16:creationId xmlns:a16="http://schemas.microsoft.com/office/drawing/2014/main" id="{90F98732-0C10-B229-B237-CF17BF1FC271}"/>
                </a:ext>
              </a:extLst>
            </p:cNvPr>
            <p:cNvSpPr/>
            <p:nvPr/>
          </p:nvSpPr>
          <p:spPr>
            <a:xfrm>
              <a:off x="755576" y="1698753"/>
              <a:ext cx="1888702" cy="1361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02968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09DB4-3DC4-265D-BF78-71529BE92CF0}"/>
            </a:ext>
          </a:extLst>
        </p:cNvPr>
        <p:cNvGrpSpPr/>
        <p:nvPr/>
      </p:nvGrpSpPr>
      <p:grpSpPr>
        <a:xfrm>
          <a:off x="0" y="0"/>
          <a:ext cx="0" cy="0"/>
          <a:chOff x="0" y="0"/>
          <a:chExt cx="0" cy="0"/>
        </a:xfrm>
      </p:grpSpPr>
      <p:sp>
        <p:nvSpPr>
          <p:cNvPr id="3078" name="Freeform 4">
            <a:extLst>
              <a:ext uri="{FF2B5EF4-FFF2-40B4-BE49-F238E27FC236}">
                <a16:creationId xmlns:a16="http://schemas.microsoft.com/office/drawing/2014/main" id="{CD6BC4D7-CDD5-C742-C066-3EAAEA089390}"/>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9F36035E-9246-7CB1-276F-23FA6F5E6640}"/>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C4A69B34-C022-945A-E7A6-C53DDB09D9B1}"/>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29367E12-D7DE-1FF9-4EBE-5A80F6647220}"/>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17</a:t>
            </a:fld>
            <a:endParaRPr lang="en-GB" b="1" dirty="0">
              <a:solidFill>
                <a:schemeClr val="bg1"/>
              </a:solidFill>
            </a:endParaRPr>
          </a:p>
        </p:txBody>
      </p:sp>
      <p:cxnSp>
        <p:nvCxnSpPr>
          <p:cNvPr id="6" name="Conector recto 5">
            <a:extLst>
              <a:ext uri="{FF2B5EF4-FFF2-40B4-BE49-F238E27FC236}">
                <a16:creationId xmlns:a16="http://schemas.microsoft.com/office/drawing/2014/main" id="{568BAC7C-3325-BDCC-1B34-902F3990D373}"/>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82FAC37F-19A5-01DD-7C1A-96D6CF3B8F1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567357B0-7B8E-3670-5844-1E6C3B225697}"/>
              </a:ext>
            </a:extLst>
          </p:cNvPr>
          <p:cNvSpPr txBox="1"/>
          <p:nvPr/>
        </p:nvSpPr>
        <p:spPr>
          <a:xfrm>
            <a:off x="414050" y="2116852"/>
            <a:ext cx="7062362" cy="2046714"/>
          </a:xfrm>
          <a:prstGeom prst="rect">
            <a:avLst/>
          </a:prstGeom>
          <a:noFill/>
        </p:spPr>
        <p:txBody>
          <a:bodyPr wrap="square">
            <a:spAutoFit/>
          </a:bodyPr>
          <a:lstStyle/>
          <a:p>
            <a:pPr marL="342900" indent="-342900">
              <a:spcAft>
                <a:spcPts val="600"/>
              </a:spcAft>
              <a:buFont typeface="+mj-lt"/>
              <a:buAutoNum type="arabicPeriod"/>
            </a:pPr>
            <a:r>
              <a:rPr lang="en-GB" sz="1600" b="1" i="0" u="none" strike="noStrike" baseline="0" dirty="0">
                <a:latin typeface="+mj-lt"/>
                <a:cs typeface="Poppins" panose="00000500000000000000" pitchFamily="2" charset="0"/>
              </a:rPr>
              <a:t>Tool development – </a:t>
            </a:r>
            <a:r>
              <a:rPr lang="en-GB" sz="1600" i="0" u="none" strike="noStrike" baseline="0" dirty="0">
                <a:latin typeface="+mj-lt"/>
                <a:cs typeface="Poppins" panose="00000500000000000000" pitchFamily="2" charset="0"/>
              </a:rPr>
              <a:t>design and programming of the APV platform and its user interface.</a:t>
            </a:r>
          </a:p>
          <a:p>
            <a:pPr marL="342900" indent="-342900">
              <a:spcAft>
                <a:spcPts val="600"/>
              </a:spcAft>
              <a:buFont typeface="+mj-lt"/>
              <a:buAutoNum type="arabicPeriod"/>
            </a:pPr>
            <a:r>
              <a:rPr lang="en-GB" sz="1600" b="1" i="0" u="none" strike="noStrike" baseline="0" dirty="0">
                <a:latin typeface="+mj-lt"/>
                <a:cs typeface="Poppins" panose="00000500000000000000" pitchFamily="2" charset="0"/>
              </a:rPr>
              <a:t>Data integration – </a:t>
            </a:r>
            <a:r>
              <a:rPr lang="en-GB" sz="1600" i="0" u="none" strike="noStrike" baseline="0" dirty="0">
                <a:latin typeface="+mj-lt"/>
                <a:cs typeface="Poppins" panose="00000500000000000000" pitchFamily="2" charset="0"/>
              </a:rPr>
              <a:t>meteorological, energy yield, and agronomic data into a real-time monitoring and management system.</a:t>
            </a:r>
          </a:p>
          <a:p>
            <a:pPr marL="342900" indent="-342900">
              <a:spcAft>
                <a:spcPts val="600"/>
              </a:spcAft>
              <a:buFont typeface="+mj-lt"/>
              <a:buAutoNum type="arabicPeriod"/>
            </a:pPr>
            <a:r>
              <a:rPr lang="en-GB" sz="1600" b="1" i="0" u="none" strike="noStrike" baseline="0" dirty="0">
                <a:latin typeface="+mj-lt"/>
                <a:cs typeface="Poppins" panose="00000500000000000000" pitchFamily="2" charset="0"/>
              </a:rPr>
              <a:t>Website assistance – </a:t>
            </a:r>
            <a:r>
              <a:rPr lang="en-GB" sz="1600" i="0" u="none" strike="noStrike" baseline="0" dirty="0">
                <a:latin typeface="+mj-lt"/>
                <a:cs typeface="Poppins" panose="00000500000000000000" pitchFamily="2" charset="0"/>
              </a:rPr>
              <a:t>design and programming of the project website.</a:t>
            </a:r>
          </a:p>
          <a:p>
            <a:pPr marL="342900" indent="-342900">
              <a:spcAft>
                <a:spcPts val="600"/>
              </a:spcAft>
              <a:buFont typeface="+mj-lt"/>
              <a:buAutoNum type="arabicPeriod"/>
            </a:pPr>
            <a:r>
              <a:rPr lang="en-GB" sz="1600" b="1" i="0" u="none" strike="noStrike" baseline="0" dirty="0">
                <a:latin typeface="+mj-lt"/>
                <a:cs typeface="Poppins" panose="00000500000000000000" pitchFamily="2" charset="0"/>
              </a:rPr>
              <a:t>Dissemination and data sharing –  </a:t>
            </a:r>
            <a:r>
              <a:rPr lang="en-GB" sz="1600" i="0" u="none" strike="noStrike" baseline="0" dirty="0">
                <a:latin typeface="+mj-lt"/>
                <a:cs typeface="Poppins" panose="00000500000000000000" pitchFamily="2" charset="0"/>
              </a:rPr>
              <a:t>promote the tool through pilot testing, agricultural networks, fairs, and social media</a:t>
            </a:r>
            <a:endParaRPr lang="en-US" sz="1600" i="0" u="none" strike="noStrike" baseline="0" dirty="0">
              <a:latin typeface="+mj-lt"/>
              <a:cs typeface="Poppins" panose="00000500000000000000" pitchFamily="2" charset="0"/>
            </a:endParaRPr>
          </a:p>
        </p:txBody>
      </p:sp>
      <p:sp>
        <p:nvSpPr>
          <p:cNvPr id="13" name="CuadroTexto 12">
            <a:extLst>
              <a:ext uri="{FF2B5EF4-FFF2-40B4-BE49-F238E27FC236}">
                <a16:creationId xmlns:a16="http://schemas.microsoft.com/office/drawing/2014/main" id="{011CA88F-C437-5E84-523B-7C3423DE8CDF}"/>
              </a:ext>
            </a:extLst>
          </p:cNvPr>
          <p:cNvSpPr txBox="1"/>
          <p:nvPr/>
        </p:nvSpPr>
        <p:spPr>
          <a:xfrm>
            <a:off x="8016901" y="1346626"/>
            <a:ext cx="3932080" cy="338554"/>
          </a:xfrm>
          <a:prstGeom prst="rect">
            <a:avLst/>
          </a:prstGeom>
          <a:noFill/>
        </p:spPr>
        <p:txBody>
          <a:bodyPr wrap="square">
            <a:spAutoFit/>
          </a:bodyPr>
          <a:lstStyle/>
          <a:p>
            <a:pPr algn="ctr"/>
            <a:r>
              <a:rPr lang="en-US" sz="1600" b="1" dirty="0">
                <a:solidFill>
                  <a:srgbClr val="58A618"/>
                </a:solidFill>
                <a:latin typeface="Poppins" panose="00000500000000000000" pitchFamily="2" charset="0"/>
              </a:rPr>
              <a:t>EXPERTISE</a:t>
            </a:r>
            <a:endParaRPr lang="en-US" sz="1600" b="1" i="0" u="none" strike="noStrike" dirty="0">
              <a:solidFill>
                <a:srgbClr val="58A618"/>
              </a:solidFill>
              <a:effectLst/>
              <a:latin typeface="Poppins" panose="00000500000000000000" pitchFamily="2" charset="0"/>
            </a:endParaRPr>
          </a:p>
        </p:txBody>
      </p:sp>
      <p:sp>
        <p:nvSpPr>
          <p:cNvPr id="15" name="CuadroTexto 14">
            <a:extLst>
              <a:ext uri="{FF2B5EF4-FFF2-40B4-BE49-F238E27FC236}">
                <a16:creationId xmlns:a16="http://schemas.microsoft.com/office/drawing/2014/main" id="{11D8C9D5-F538-3A49-6AA2-25FA3C572ACA}"/>
              </a:ext>
            </a:extLst>
          </p:cNvPr>
          <p:cNvSpPr txBox="1"/>
          <p:nvPr/>
        </p:nvSpPr>
        <p:spPr>
          <a:xfrm>
            <a:off x="414050" y="1446371"/>
            <a:ext cx="7182434" cy="369332"/>
          </a:xfrm>
          <a:prstGeom prst="rect">
            <a:avLst/>
          </a:prstGeom>
          <a:noFill/>
        </p:spPr>
        <p:txBody>
          <a:bodyPr wrap="square">
            <a:spAutoFit/>
          </a:bodyPr>
          <a:lstStyle/>
          <a:p>
            <a:pPr algn="just">
              <a:lnSpc>
                <a:spcPct val="100000"/>
              </a:lnSpc>
              <a:spcBef>
                <a:spcPts val="805"/>
              </a:spcBef>
              <a:spcAft>
                <a:spcPts val="40"/>
              </a:spcAft>
              <a:buNone/>
              <a:defRPr/>
            </a:pPr>
            <a:r>
              <a:rPr lang="es-ES" b="1" dirty="0">
                <a:cs typeface="Poppins" panose="00000500000000000000" pitchFamily="2" charset="0"/>
              </a:rPr>
              <a:t>Contribuciones clave:</a:t>
            </a:r>
          </a:p>
        </p:txBody>
      </p:sp>
      <p:sp>
        <p:nvSpPr>
          <p:cNvPr id="22" name="CuadroTexto 21">
            <a:extLst>
              <a:ext uri="{FF2B5EF4-FFF2-40B4-BE49-F238E27FC236}">
                <a16:creationId xmlns:a16="http://schemas.microsoft.com/office/drawing/2014/main" id="{18FB49A8-E3CC-BE8A-E464-F2B872C3FE3E}"/>
              </a:ext>
            </a:extLst>
          </p:cNvPr>
          <p:cNvSpPr txBox="1"/>
          <p:nvPr/>
        </p:nvSpPr>
        <p:spPr>
          <a:xfrm>
            <a:off x="7779104" y="1711879"/>
            <a:ext cx="4325486" cy="1805623"/>
          </a:xfrm>
          <a:prstGeom prst="rect">
            <a:avLst/>
          </a:prstGeom>
          <a:noFill/>
        </p:spPr>
        <p:txBody>
          <a:bodyPr wrap="square">
            <a:spAutoFit/>
          </a:bodyPr>
          <a:lstStyle/>
          <a:p>
            <a:pPr marL="285750" indent="-285750" algn="just" defTabSz="685732">
              <a:spcBef>
                <a:spcPts val="750"/>
              </a:spcBef>
              <a:buFont typeface="Arial" panose="020B0604020202020204" pitchFamily="34" charset="0"/>
              <a:buChar char="•"/>
            </a:pPr>
            <a:r>
              <a:rPr lang="en-GB" sz="1400" b="1" kern="0" dirty="0">
                <a:solidFill>
                  <a:srgbClr val="000000"/>
                </a:solidFill>
                <a:cs typeface="Arial" panose="020B0604020202020204" pitchFamily="34" charset="0"/>
              </a:rPr>
              <a:t>Development of open-source web service </a:t>
            </a:r>
            <a:r>
              <a:rPr lang="en-GB" sz="1400" kern="0" dirty="0">
                <a:solidFill>
                  <a:srgbClr val="000000"/>
                </a:solidFill>
                <a:cs typeface="Arial" panose="020B0604020202020204" pitchFamily="34" charset="0"/>
              </a:rPr>
              <a:t>for calculating soil and vegetation carbon impacts of land use changes, including solar power (Fig 1).</a:t>
            </a:r>
          </a:p>
          <a:p>
            <a:pPr marL="285750" indent="-285750" algn="just" defTabSz="685732">
              <a:spcBef>
                <a:spcPts val="750"/>
              </a:spcBef>
              <a:buFont typeface="Arial" panose="020B0604020202020204" pitchFamily="34" charset="0"/>
              <a:buChar char="•"/>
            </a:pPr>
            <a:r>
              <a:rPr lang="en-GB" sz="1400" b="1" kern="0" dirty="0">
                <a:solidFill>
                  <a:srgbClr val="000000"/>
                </a:solidFill>
                <a:cs typeface="Arial" panose="020B0604020202020204" pitchFamily="34" charset="0"/>
              </a:rPr>
              <a:t>User interface design and Python code </a:t>
            </a:r>
            <a:r>
              <a:rPr lang="en-GB" sz="1400" kern="0" dirty="0">
                <a:solidFill>
                  <a:srgbClr val="000000"/>
                </a:solidFill>
                <a:cs typeface="Arial" panose="020B0604020202020204" pitchFamily="34" charset="0"/>
              </a:rPr>
              <a:t>of an open-source farm decision support system (Fig 2).</a:t>
            </a:r>
          </a:p>
          <a:p>
            <a:pPr marL="285750" indent="-285750" algn="just" defTabSz="685732">
              <a:spcBef>
                <a:spcPts val="750"/>
              </a:spcBef>
              <a:buFont typeface="Arial" panose="020B0604020202020204" pitchFamily="34" charset="0"/>
              <a:buChar char="•"/>
            </a:pPr>
            <a:r>
              <a:rPr lang="en-GB" sz="1400" b="1" kern="0" dirty="0">
                <a:solidFill>
                  <a:srgbClr val="000000"/>
                </a:solidFill>
                <a:cs typeface="Arial" panose="020B0604020202020204" pitchFamily="34" charset="0"/>
              </a:rPr>
              <a:t>Agronomist expertise - </a:t>
            </a:r>
            <a:r>
              <a:rPr lang="en-GB" sz="1400" kern="0" dirty="0">
                <a:solidFill>
                  <a:srgbClr val="000000"/>
                </a:solidFill>
                <a:cs typeface="Arial" panose="020B0604020202020204" pitchFamily="34" charset="0"/>
              </a:rPr>
              <a:t>application of farm models in Finnish conditions.</a:t>
            </a:r>
          </a:p>
        </p:txBody>
      </p:sp>
      <p:pic>
        <p:nvPicPr>
          <p:cNvPr id="11" name="Picture 23" descr="A screenshot of a computer&#10;&#10;AI-generated content may be incorrect.">
            <a:extLst>
              <a:ext uri="{FF2B5EF4-FFF2-40B4-BE49-F238E27FC236}">
                <a16:creationId xmlns:a16="http://schemas.microsoft.com/office/drawing/2014/main" id="{835AA41E-4E81-98B7-6C14-DABA85C0DC75}"/>
              </a:ext>
            </a:extLst>
          </p:cNvPr>
          <p:cNvPicPr>
            <a:picLocks noChangeAspect="1"/>
          </p:cNvPicPr>
          <p:nvPr/>
        </p:nvPicPr>
        <p:blipFill>
          <a:blip r:embed="rId4"/>
          <a:srcRect t="28803"/>
          <a:stretch>
            <a:fillRect/>
          </a:stretch>
        </p:blipFill>
        <p:spPr>
          <a:xfrm>
            <a:off x="2670101" y="4424799"/>
            <a:ext cx="2936415" cy="1895132"/>
          </a:xfrm>
          <a:prstGeom prst="rect">
            <a:avLst/>
          </a:prstGeom>
        </p:spPr>
      </p:pic>
      <p:sp>
        <p:nvSpPr>
          <p:cNvPr id="18" name="Rectangle 24">
            <a:extLst>
              <a:ext uri="{FF2B5EF4-FFF2-40B4-BE49-F238E27FC236}">
                <a16:creationId xmlns:a16="http://schemas.microsoft.com/office/drawing/2014/main" id="{08DF8008-68DE-5F11-0523-4E826F292C2F}"/>
              </a:ext>
            </a:extLst>
          </p:cNvPr>
          <p:cNvSpPr/>
          <p:nvPr/>
        </p:nvSpPr>
        <p:spPr>
          <a:xfrm>
            <a:off x="5600702" y="5146121"/>
            <a:ext cx="2416199" cy="400110"/>
          </a:xfrm>
          <a:prstGeom prst="rect">
            <a:avLst/>
          </a:prstGeom>
        </p:spPr>
        <p:txBody>
          <a:bodyPr wrap="square">
            <a:spAutoFit/>
          </a:bodyPr>
          <a:lstStyle/>
          <a:p>
            <a:r>
              <a:rPr lang="en-US" sz="1000" kern="0" dirty="0">
                <a:solidFill>
                  <a:srgbClr val="000000"/>
                </a:solidFill>
                <a:latin typeface="Arial" panose="020B0604020202020204" pitchFamily="34" charset="0"/>
                <a:cs typeface="Arial" panose="020B0604020202020204" pitchFamily="34" charset="0"/>
              </a:rPr>
              <a:t>Fig. 1. Open-source web service for changes in carbon stock calculations.</a:t>
            </a:r>
            <a:endParaRPr lang="en-US" sz="1000" dirty="0"/>
          </a:p>
        </p:txBody>
      </p:sp>
      <p:pic>
        <p:nvPicPr>
          <p:cNvPr id="19" name="Picture 25" descr="A map with a white text&#10;&#10;Description automatically generated with medium confidence">
            <a:extLst>
              <a:ext uri="{FF2B5EF4-FFF2-40B4-BE49-F238E27FC236}">
                <a16:creationId xmlns:a16="http://schemas.microsoft.com/office/drawing/2014/main" id="{E8B7721B-253E-B4F8-4A97-EEC78390CF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61405" y="3739553"/>
            <a:ext cx="3168459" cy="2061120"/>
          </a:xfrm>
          <a:prstGeom prst="rect">
            <a:avLst/>
          </a:prstGeom>
        </p:spPr>
      </p:pic>
      <p:sp>
        <p:nvSpPr>
          <p:cNvPr id="20" name="Rectangle 26">
            <a:extLst>
              <a:ext uri="{FF2B5EF4-FFF2-40B4-BE49-F238E27FC236}">
                <a16:creationId xmlns:a16="http://schemas.microsoft.com/office/drawing/2014/main" id="{EF95D5D3-70D4-2575-ED43-94F087E3CB78}"/>
              </a:ext>
            </a:extLst>
          </p:cNvPr>
          <p:cNvSpPr/>
          <p:nvPr/>
        </p:nvSpPr>
        <p:spPr>
          <a:xfrm>
            <a:off x="8766941" y="5977736"/>
            <a:ext cx="2718358" cy="246221"/>
          </a:xfrm>
          <a:prstGeom prst="rect">
            <a:avLst/>
          </a:prstGeom>
        </p:spPr>
        <p:txBody>
          <a:bodyPr wrap="square">
            <a:spAutoFit/>
          </a:bodyPr>
          <a:lstStyle/>
          <a:p>
            <a:pPr algn="ctr"/>
            <a:r>
              <a:rPr lang="en-US" sz="1000" kern="0" dirty="0">
                <a:solidFill>
                  <a:srgbClr val="000000"/>
                </a:solidFill>
                <a:latin typeface="Arial" panose="020B0604020202020204" pitchFamily="34" charset="0"/>
                <a:cs typeface="Arial" panose="020B0604020202020204" pitchFamily="34" charset="0"/>
              </a:rPr>
              <a:t>Fig. 2. Avoin’s map. User interface for farms.</a:t>
            </a:r>
            <a:endParaRPr lang="en-US" sz="1000" dirty="0"/>
          </a:p>
        </p:txBody>
      </p:sp>
      <p:pic>
        <p:nvPicPr>
          <p:cNvPr id="24" name="Picture 24" descr="A blue cross on a white background&#10;&#10;Description automatically generated">
            <a:extLst>
              <a:ext uri="{FF2B5EF4-FFF2-40B4-BE49-F238E27FC236}">
                <a16:creationId xmlns:a16="http://schemas.microsoft.com/office/drawing/2014/main" id="{6E724096-AA56-F816-386D-C662EAF114B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50369" y="1481992"/>
            <a:ext cx="438831" cy="266981"/>
          </a:xfrm>
          <a:prstGeom prst="rect">
            <a:avLst/>
          </a:prstGeom>
          <a:effectLst>
            <a:outerShdw blurRad="63500" sx="102000" sy="102000" algn="ctr" rotWithShape="0">
              <a:prstClr val="black">
                <a:alpha val="40000"/>
              </a:prstClr>
            </a:outerShdw>
          </a:effectLst>
        </p:spPr>
      </p:pic>
      <p:grpSp>
        <p:nvGrpSpPr>
          <p:cNvPr id="25" name="Group 25">
            <a:extLst>
              <a:ext uri="{FF2B5EF4-FFF2-40B4-BE49-F238E27FC236}">
                <a16:creationId xmlns:a16="http://schemas.microsoft.com/office/drawing/2014/main" id="{371D6A25-EA91-D7A8-9A53-40EAC8D3BB21}"/>
              </a:ext>
            </a:extLst>
          </p:cNvPr>
          <p:cNvGrpSpPr/>
          <p:nvPr/>
        </p:nvGrpSpPr>
        <p:grpSpPr>
          <a:xfrm>
            <a:off x="4859361" y="1204329"/>
            <a:ext cx="2052861" cy="730223"/>
            <a:chOff x="2356124" y="198132"/>
            <a:chExt cx="1949289" cy="727286"/>
          </a:xfrm>
        </p:grpSpPr>
        <p:pic>
          <p:nvPicPr>
            <p:cNvPr id="26" name="Graphic 26">
              <a:extLst>
                <a:ext uri="{FF2B5EF4-FFF2-40B4-BE49-F238E27FC236}">
                  <a16:creationId xmlns:a16="http://schemas.microsoft.com/office/drawing/2014/main" id="{59B8A918-E80B-4630-36B5-16FF04FC928D}"/>
                </a:ext>
              </a:extLst>
            </p:cNvPr>
            <p:cNvPicPr>
              <a:picLocks noChangeAspect="1"/>
            </p:cNvPicPr>
            <p:nvPr/>
          </p:nvPicPr>
          <p:blipFill>
            <a:blip r:embed="rId7">
              <a:extLst>
                <a:ext uri="{96DAC541-7B7A-43D3-8B79-37D633B846F1}">
                  <asvg:svgBlip xmlns:asvg="http://schemas.microsoft.com/office/drawing/2016/SVG/main" r:embed="rId8"/>
                </a:ext>
              </a:extLst>
            </a:blip>
            <a:srcRect b="32658"/>
            <a:stretch/>
          </p:blipFill>
          <p:spPr>
            <a:xfrm>
              <a:off x="2356124" y="198132"/>
              <a:ext cx="1161506" cy="727286"/>
            </a:xfrm>
            <a:prstGeom prst="rect">
              <a:avLst/>
            </a:prstGeom>
          </p:spPr>
        </p:pic>
        <p:pic>
          <p:nvPicPr>
            <p:cNvPr id="27" name="Graphic 28">
              <a:extLst>
                <a:ext uri="{FF2B5EF4-FFF2-40B4-BE49-F238E27FC236}">
                  <a16:creationId xmlns:a16="http://schemas.microsoft.com/office/drawing/2014/main" id="{7BACCCAF-0392-D87C-79CA-9F3858B562FE}"/>
                </a:ext>
              </a:extLst>
            </p:cNvPr>
            <p:cNvPicPr>
              <a:picLocks noChangeAspect="1"/>
            </p:cNvPicPr>
            <p:nvPr/>
          </p:nvPicPr>
          <p:blipFill>
            <a:blip r:embed="rId7">
              <a:extLst>
                <a:ext uri="{96DAC541-7B7A-43D3-8B79-37D633B846F1}">
                  <asvg:svgBlip xmlns:asvg="http://schemas.microsoft.com/office/drawing/2016/SVG/main" r:embed="rId8"/>
                </a:ext>
              </a:extLst>
            </a:blip>
            <a:srcRect t="64043" b="5355"/>
            <a:stretch/>
          </p:blipFill>
          <p:spPr>
            <a:xfrm>
              <a:off x="3143907" y="474678"/>
              <a:ext cx="1161506" cy="330506"/>
            </a:xfrm>
            <a:prstGeom prst="rect">
              <a:avLst/>
            </a:prstGeom>
          </p:spPr>
        </p:pic>
      </p:grpSp>
      <p:pic>
        <p:nvPicPr>
          <p:cNvPr id="28" name="Picture 30" descr="A black background with a black square&#10;&#10;Description automatically generated with medium confidence">
            <a:extLst>
              <a:ext uri="{FF2B5EF4-FFF2-40B4-BE49-F238E27FC236}">
                <a16:creationId xmlns:a16="http://schemas.microsoft.com/office/drawing/2014/main" id="{CDE26F48-9E2B-D16A-4FCC-7636E6D1BA63}"/>
              </a:ext>
            </a:extLst>
          </p:cNvPr>
          <p:cNvPicPr>
            <a:picLocks noChangeAspect="1"/>
          </p:cNvPicPr>
          <p:nvPr/>
        </p:nvPicPr>
        <p:blipFill>
          <a:blip r:embed="rId9"/>
          <a:srcRect l="6104" t="11198" r="5199" b="16558"/>
          <a:stretch/>
        </p:blipFill>
        <p:spPr>
          <a:xfrm>
            <a:off x="2941329" y="1372863"/>
            <a:ext cx="1505930" cy="473302"/>
          </a:xfrm>
          <a:prstGeom prst="rect">
            <a:avLst/>
          </a:prstGeom>
        </p:spPr>
      </p:pic>
      <p:sp>
        <p:nvSpPr>
          <p:cNvPr id="29" name="TextBox 15">
            <a:extLst>
              <a:ext uri="{FF2B5EF4-FFF2-40B4-BE49-F238E27FC236}">
                <a16:creationId xmlns:a16="http://schemas.microsoft.com/office/drawing/2014/main" id="{896A41F8-86F3-5EE4-D82F-8AB9836B523E}"/>
              </a:ext>
            </a:extLst>
          </p:cNvPr>
          <p:cNvSpPr txBox="1"/>
          <p:nvPr/>
        </p:nvSpPr>
        <p:spPr>
          <a:xfrm>
            <a:off x="5478662" y="1165493"/>
            <a:ext cx="897169" cy="276999"/>
          </a:xfrm>
          <a:prstGeom prst="rect">
            <a:avLst/>
          </a:prstGeom>
          <a:noFill/>
        </p:spPr>
        <p:txBody>
          <a:bodyPr wrap="none" rtlCol="0">
            <a:spAutoFit/>
          </a:bodyPr>
          <a:lstStyle/>
          <a:p>
            <a:r>
              <a:rPr lang="en-FI" sz="1200" b="1" dirty="0">
                <a:solidFill>
                  <a:srgbClr val="00305B"/>
                </a:solidFill>
                <a:cs typeface="Arial" panose="020B0604020202020204" pitchFamily="34" charset="0"/>
              </a:rPr>
              <a:t>Funded</a:t>
            </a:r>
            <a:r>
              <a:rPr lang="es-ES" sz="1200" b="1" dirty="0">
                <a:solidFill>
                  <a:srgbClr val="00305B"/>
                </a:solidFill>
                <a:cs typeface="Arial" panose="020B0604020202020204" pitchFamily="34" charset="0"/>
              </a:rPr>
              <a:t> </a:t>
            </a:r>
            <a:r>
              <a:rPr lang="en-FI" sz="1200" b="1" dirty="0">
                <a:solidFill>
                  <a:srgbClr val="00305B"/>
                </a:solidFill>
                <a:cs typeface="Arial" panose="020B0604020202020204" pitchFamily="34" charset="0"/>
              </a:rPr>
              <a:t>by:</a:t>
            </a:r>
          </a:p>
        </p:txBody>
      </p:sp>
      <p:pic>
        <p:nvPicPr>
          <p:cNvPr id="40" name="Imagen 39" descr="Imagen de la pantalla de un computador&#10;&#10;El contenido generado por IA puede ser incorrecto.">
            <a:extLst>
              <a:ext uri="{FF2B5EF4-FFF2-40B4-BE49-F238E27FC236}">
                <a16:creationId xmlns:a16="http://schemas.microsoft.com/office/drawing/2014/main" id="{8987BD07-0494-DECD-6838-4104103CFC91}"/>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t="17213" b="27343"/>
          <a:stretch>
            <a:fillRect/>
          </a:stretch>
        </p:blipFill>
        <p:spPr>
          <a:xfrm>
            <a:off x="409640" y="1976065"/>
            <a:ext cx="7147212" cy="2229014"/>
          </a:xfrm>
          <a:prstGeom prst="rect">
            <a:avLst/>
          </a:prstGeom>
        </p:spPr>
      </p:pic>
    </p:spTree>
    <p:extLst>
      <p:ext uri="{BB962C8B-B14F-4D97-AF65-F5344CB8AC3E}">
        <p14:creationId xmlns:p14="http://schemas.microsoft.com/office/powerpoint/2010/main" val="746010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194CA-4757-E89E-D0DC-996909D3CF2C}"/>
            </a:ext>
          </a:extLst>
        </p:cNvPr>
        <p:cNvGrpSpPr/>
        <p:nvPr/>
      </p:nvGrpSpPr>
      <p:grpSpPr>
        <a:xfrm>
          <a:off x="0" y="0"/>
          <a:ext cx="0" cy="0"/>
          <a:chOff x="0" y="0"/>
          <a:chExt cx="0" cy="0"/>
        </a:xfrm>
      </p:grpSpPr>
      <p:pic>
        <p:nvPicPr>
          <p:cNvPr id="28" name="Imagen 27" descr="Vista aérea de un campo&#10;&#10;El contenido generado por IA puede ser incorrecto.">
            <a:extLst>
              <a:ext uri="{FF2B5EF4-FFF2-40B4-BE49-F238E27FC236}">
                <a16:creationId xmlns:a16="http://schemas.microsoft.com/office/drawing/2014/main" id="{6DC3E9F7-EA99-82E3-B343-6FE3E28B378D}"/>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15464" b="39567"/>
          <a:stretch>
            <a:fillRect/>
          </a:stretch>
        </p:blipFill>
        <p:spPr>
          <a:xfrm>
            <a:off x="431660" y="2083254"/>
            <a:ext cx="7147212" cy="2407385"/>
          </a:xfrm>
          <a:prstGeom prst="rect">
            <a:avLst/>
          </a:prstGeom>
        </p:spPr>
      </p:pic>
      <p:sp>
        <p:nvSpPr>
          <p:cNvPr id="3078" name="Freeform 4">
            <a:extLst>
              <a:ext uri="{FF2B5EF4-FFF2-40B4-BE49-F238E27FC236}">
                <a16:creationId xmlns:a16="http://schemas.microsoft.com/office/drawing/2014/main" id="{CD3F0096-66BB-C297-BE7F-2D1AC928FDDB}"/>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002C47D8-B166-5E6C-E016-9F4CA060A1A6}"/>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C6F85CAA-A344-666F-C183-EABF3009B152}"/>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2BA7C028-DF7C-4C86-5C77-4ECA6B631622}"/>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18</a:t>
            </a:fld>
            <a:endParaRPr lang="en-GB" b="1" dirty="0">
              <a:solidFill>
                <a:schemeClr val="bg1"/>
              </a:solidFill>
            </a:endParaRPr>
          </a:p>
        </p:txBody>
      </p:sp>
      <p:cxnSp>
        <p:nvCxnSpPr>
          <p:cNvPr id="6" name="Conector recto 5">
            <a:extLst>
              <a:ext uri="{FF2B5EF4-FFF2-40B4-BE49-F238E27FC236}">
                <a16:creationId xmlns:a16="http://schemas.microsoft.com/office/drawing/2014/main" id="{56E87A42-FEC9-A8BF-C83A-0FB8AD04C703}"/>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8A45FE26-D14A-D8AF-6FCC-C7F41D43EA0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EFBFC777-734E-9544-AEDC-3023496645BA}"/>
              </a:ext>
            </a:extLst>
          </p:cNvPr>
          <p:cNvSpPr txBox="1"/>
          <p:nvPr/>
        </p:nvSpPr>
        <p:spPr>
          <a:xfrm>
            <a:off x="414050" y="2116852"/>
            <a:ext cx="7062362" cy="2292935"/>
          </a:xfrm>
          <a:prstGeom prst="rect">
            <a:avLst/>
          </a:prstGeom>
          <a:noFill/>
        </p:spPr>
        <p:txBody>
          <a:bodyPr wrap="square">
            <a:spAutoFit/>
          </a:bodyPr>
          <a:lstStyle/>
          <a:p>
            <a:pPr marL="342900" indent="-342900">
              <a:spcAft>
                <a:spcPts val="600"/>
              </a:spcAft>
              <a:buFont typeface="+mj-lt"/>
              <a:buAutoNum type="arabicPeriod"/>
            </a:pPr>
            <a:r>
              <a:rPr lang="en-GB" sz="1600" b="1" i="0" u="none" strike="noStrike" baseline="0" dirty="0">
                <a:latin typeface="+mj-lt"/>
                <a:cs typeface="Poppins" panose="00000500000000000000" pitchFamily="2" charset="0"/>
              </a:rPr>
              <a:t>Customization of irrigation models for APV </a:t>
            </a:r>
            <a:r>
              <a:rPr lang="en-GB" sz="1600" i="0" u="none" strike="noStrike" baseline="0" dirty="0">
                <a:latin typeface="+mj-lt"/>
                <a:cs typeface="Poppins" panose="00000500000000000000" pitchFamily="2" charset="0"/>
              </a:rPr>
              <a:t>based on site-specific environmental and agricultural data.</a:t>
            </a:r>
          </a:p>
          <a:p>
            <a:pPr marL="342900" indent="-342900">
              <a:spcAft>
                <a:spcPts val="600"/>
              </a:spcAft>
              <a:buFont typeface="+mj-lt"/>
              <a:buAutoNum type="arabicPeriod"/>
            </a:pPr>
            <a:r>
              <a:rPr lang="en-GB" sz="1600" b="1" i="0" u="none" strike="noStrike" baseline="0" dirty="0">
                <a:latin typeface="+mj-lt"/>
                <a:cs typeface="Poppins" panose="00000500000000000000" pitchFamily="2" charset="0"/>
              </a:rPr>
              <a:t>Development of sustainable water and energy management practices </a:t>
            </a:r>
            <a:r>
              <a:rPr lang="en-GB" sz="1600" i="0" u="none" strike="noStrike" baseline="0" dirty="0">
                <a:latin typeface="+mj-lt"/>
                <a:cs typeface="Poppins" panose="00000500000000000000" pitchFamily="2" charset="0"/>
              </a:rPr>
              <a:t>through field data integration and analysis.</a:t>
            </a:r>
          </a:p>
          <a:p>
            <a:pPr marL="342900" indent="-342900">
              <a:spcAft>
                <a:spcPts val="600"/>
              </a:spcAft>
              <a:buFont typeface="+mj-lt"/>
              <a:buAutoNum type="arabicPeriod"/>
            </a:pPr>
            <a:r>
              <a:rPr lang="en-GB" sz="1600" i="0" u="none" strike="noStrike" baseline="0" dirty="0">
                <a:latin typeface="+mj-lt"/>
                <a:cs typeface="Poppins" panose="00000500000000000000" pitchFamily="2" charset="0"/>
              </a:rPr>
              <a:t>Coordinating the construction and operation of an </a:t>
            </a:r>
            <a:r>
              <a:rPr lang="en-GB" sz="1600" b="1" i="0" u="none" strike="noStrike" baseline="0" dirty="0">
                <a:latin typeface="+mj-lt"/>
                <a:cs typeface="Poppins" panose="00000500000000000000" pitchFamily="2" charset="0"/>
              </a:rPr>
              <a:t>APV demonstration site</a:t>
            </a:r>
            <a:r>
              <a:rPr lang="en-GB" sz="1600" i="0" u="none" strike="noStrike" baseline="0" dirty="0">
                <a:latin typeface="+mj-lt"/>
                <a:cs typeface="Poppins" panose="00000500000000000000" pitchFamily="2" charset="0"/>
              </a:rPr>
              <a:t> in İzmir, Türkiye.</a:t>
            </a:r>
          </a:p>
          <a:p>
            <a:pPr marL="342900" indent="-342900">
              <a:spcAft>
                <a:spcPts val="600"/>
              </a:spcAft>
              <a:buFont typeface="+mj-lt"/>
              <a:buAutoNum type="arabicPeriod"/>
            </a:pPr>
            <a:r>
              <a:rPr lang="en-GB" sz="1600" b="1" i="0" u="none" strike="noStrike" baseline="0" dirty="0">
                <a:latin typeface="+mj-lt"/>
                <a:cs typeface="Poppins" panose="00000500000000000000" pitchFamily="2" charset="0"/>
              </a:rPr>
              <a:t>New Life Cycle Assessment methodology for APV systems. </a:t>
            </a:r>
            <a:r>
              <a:rPr lang="en-GB" sz="1600" i="0" u="none" strike="noStrike" baseline="0" dirty="0">
                <a:latin typeface="+mj-lt"/>
                <a:cs typeface="Poppins" panose="00000500000000000000" pitchFamily="2" charset="0"/>
              </a:rPr>
              <a:t>Evaluation for the demonstration sites.</a:t>
            </a:r>
          </a:p>
        </p:txBody>
      </p:sp>
      <p:sp>
        <p:nvSpPr>
          <p:cNvPr id="13" name="CuadroTexto 12">
            <a:extLst>
              <a:ext uri="{FF2B5EF4-FFF2-40B4-BE49-F238E27FC236}">
                <a16:creationId xmlns:a16="http://schemas.microsoft.com/office/drawing/2014/main" id="{A82A97A2-5951-76D8-8B18-96D1296DA38D}"/>
              </a:ext>
            </a:extLst>
          </p:cNvPr>
          <p:cNvSpPr txBox="1"/>
          <p:nvPr/>
        </p:nvSpPr>
        <p:spPr>
          <a:xfrm>
            <a:off x="8016901" y="1633419"/>
            <a:ext cx="3932080" cy="338554"/>
          </a:xfrm>
          <a:prstGeom prst="rect">
            <a:avLst/>
          </a:prstGeom>
          <a:noFill/>
        </p:spPr>
        <p:txBody>
          <a:bodyPr wrap="square">
            <a:spAutoFit/>
          </a:bodyPr>
          <a:lstStyle/>
          <a:p>
            <a:pPr algn="ctr"/>
            <a:r>
              <a:rPr lang="en-US" sz="1600" b="1" dirty="0">
                <a:solidFill>
                  <a:srgbClr val="58A618"/>
                </a:solidFill>
                <a:latin typeface="Poppins" panose="00000500000000000000" pitchFamily="2" charset="0"/>
              </a:rPr>
              <a:t>EXPERTISE</a:t>
            </a:r>
            <a:endParaRPr lang="en-US" sz="1600" b="1" i="0" u="none" strike="noStrike" dirty="0">
              <a:solidFill>
                <a:srgbClr val="58A618"/>
              </a:solidFill>
              <a:effectLst/>
              <a:latin typeface="Poppins" panose="00000500000000000000" pitchFamily="2" charset="0"/>
            </a:endParaRPr>
          </a:p>
        </p:txBody>
      </p:sp>
      <p:sp>
        <p:nvSpPr>
          <p:cNvPr id="15" name="CuadroTexto 14">
            <a:extLst>
              <a:ext uri="{FF2B5EF4-FFF2-40B4-BE49-F238E27FC236}">
                <a16:creationId xmlns:a16="http://schemas.microsoft.com/office/drawing/2014/main" id="{EEB4B423-FCE1-4E4A-8803-AE3633728A17}"/>
              </a:ext>
            </a:extLst>
          </p:cNvPr>
          <p:cNvSpPr txBox="1"/>
          <p:nvPr/>
        </p:nvSpPr>
        <p:spPr>
          <a:xfrm>
            <a:off x="414050" y="1446371"/>
            <a:ext cx="7182434" cy="369332"/>
          </a:xfrm>
          <a:prstGeom prst="rect">
            <a:avLst/>
          </a:prstGeom>
          <a:noFill/>
        </p:spPr>
        <p:txBody>
          <a:bodyPr wrap="square">
            <a:spAutoFit/>
          </a:bodyPr>
          <a:lstStyle/>
          <a:p>
            <a:pPr algn="just">
              <a:lnSpc>
                <a:spcPct val="100000"/>
              </a:lnSpc>
              <a:spcBef>
                <a:spcPts val="805"/>
              </a:spcBef>
              <a:spcAft>
                <a:spcPts val="40"/>
              </a:spcAft>
              <a:buNone/>
              <a:defRPr/>
            </a:pPr>
            <a:r>
              <a:rPr lang="es-ES" b="1" dirty="0">
                <a:cs typeface="Poppins" panose="00000500000000000000" pitchFamily="2" charset="0"/>
              </a:rPr>
              <a:t>Contribuciones clave:</a:t>
            </a:r>
          </a:p>
        </p:txBody>
      </p:sp>
      <p:sp>
        <p:nvSpPr>
          <p:cNvPr id="22" name="CuadroTexto 21">
            <a:extLst>
              <a:ext uri="{FF2B5EF4-FFF2-40B4-BE49-F238E27FC236}">
                <a16:creationId xmlns:a16="http://schemas.microsoft.com/office/drawing/2014/main" id="{B055C056-94FA-0086-9DFD-D0A7F6F81A75}"/>
              </a:ext>
            </a:extLst>
          </p:cNvPr>
          <p:cNvSpPr txBox="1"/>
          <p:nvPr/>
        </p:nvSpPr>
        <p:spPr>
          <a:xfrm>
            <a:off x="7820198" y="2016230"/>
            <a:ext cx="4325486" cy="3559949"/>
          </a:xfrm>
          <a:prstGeom prst="rect">
            <a:avLst/>
          </a:prstGeom>
          <a:noFill/>
        </p:spPr>
        <p:txBody>
          <a:bodyPr wrap="square">
            <a:spAutoFit/>
          </a:bodyPr>
          <a:lstStyle/>
          <a:p>
            <a:pPr marL="285750" indent="-285750" algn="just" defTabSz="685732">
              <a:spcBef>
                <a:spcPts val="750"/>
              </a:spcBef>
              <a:buFont typeface="Arial" panose="020B0604020202020204" pitchFamily="34" charset="0"/>
              <a:buChar char="•"/>
            </a:pPr>
            <a:r>
              <a:rPr lang="en-GB" sz="1600" kern="0" dirty="0">
                <a:solidFill>
                  <a:srgbClr val="000000"/>
                </a:solidFill>
                <a:cs typeface="Arial" panose="020B0604020202020204" pitchFamily="34" charset="0"/>
              </a:rPr>
              <a:t>Different applications of PV energy systems, including </a:t>
            </a:r>
            <a:r>
              <a:rPr lang="en-GB" sz="1600" b="1" kern="0" dirty="0">
                <a:solidFill>
                  <a:srgbClr val="000000"/>
                </a:solidFill>
                <a:cs typeface="Arial" panose="020B0604020202020204" pitchFamily="34" charset="0"/>
              </a:rPr>
              <a:t>APV.</a:t>
            </a:r>
          </a:p>
          <a:p>
            <a:pPr marL="285750" indent="-285750" algn="just" defTabSz="685732">
              <a:spcBef>
                <a:spcPts val="750"/>
              </a:spcBef>
              <a:buFont typeface="Arial" panose="020B0604020202020204" pitchFamily="34" charset="0"/>
              <a:buChar char="•"/>
            </a:pPr>
            <a:r>
              <a:rPr lang="en-GB" sz="1600" kern="0" dirty="0">
                <a:solidFill>
                  <a:srgbClr val="000000"/>
                </a:solidFill>
                <a:cs typeface="Arial" panose="020B0604020202020204" pitchFamily="34" charset="0"/>
              </a:rPr>
              <a:t>Analysis of environmental impacts through </a:t>
            </a:r>
            <a:r>
              <a:rPr lang="en-GB" sz="1600" b="1" kern="0" dirty="0">
                <a:solidFill>
                  <a:srgbClr val="000000"/>
                </a:solidFill>
                <a:cs typeface="Arial" panose="020B0604020202020204" pitchFamily="34" charset="0"/>
              </a:rPr>
              <a:t>Life Cycle Assessment.</a:t>
            </a:r>
          </a:p>
          <a:p>
            <a:pPr marL="285750" indent="-285750" algn="just" defTabSz="685732">
              <a:spcBef>
                <a:spcPts val="750"/>
              </a:spcBef>
              <a:buFont typeface="Arial" panose="020B0604020202020204" pitchFamily="34" charset="0"/>
              <a:buChar char="•"/>
            </a:pPr>
            <a:r>
              <a:rPr lang="en-GB" sz="1600" b="1" kern="0" dirty="0">
                <a:solidFill>
                  <a:srgbClr val="000000"/>
                </a:solidFill>
                <a:cs typeface="Arial" panose="020B0604020202020204" pitchFamily="34" charset="0"/>
              </a:rPr>
              <a:t>Efficient irrigation systems and irrigation </a:t>
            </a:r>
            <a:r>
              <a:rPr lang="en-GB" sz="1600" b="1" kern="0" dirty="0" err="1">
                <a:solidFill>
                  <a:srgbClr val="000000"/>
                </a:solidFill>
                <a:cs typeface="Arial" panose="020B0604020202020204" pitchFamily="34" charset="0"/>
              </a:rPr>
              <a:t>modeling</a:t>
            </a:r>
            <a:r>
              <a:rPr lang="en-GB" sz="1600" b="1" kern="0" dirty="0">
                <a:solidFill>
                  <a:srgbClr val="000000"/>
                </a:solidFill>
                <a:cs typeface="Arial" panose="020B0604020202020204" pitchFamily="34" charset="0"/>
              </a:rPr>
              <a:t>.</a:t>
            </a:r>
          </a:p>
          <a:p>
            <a:pPr marL="285750" indent="-285750" algn="just" defTabSz="685732">
              <a:spcBef>
                <a:spcPts val="750"/>
              </a:spcBef>
              <a:buFont typeface="Arial" panose="020B0604020202020204" pitchFamily="34" charset="0"/>
              <a:buChar char="•"/>
            </a:pPr>
            <a:r>
              <a:rPr lang="en-GB" sz="1600" b="1" kern="0" dirty="0">
                <a:solidFill>
                  <a:srgbClr val="000000"/>
                </a:solidFill>
                <a:cs typeface="Arial" panose="020B0604020202020204" pitchFamily="34" charset="0"/>
              </a:rPr>
              <a:t>Advanced monitoring and data analysis </a:t>
            </a:r>
            <a:r>
              <a:rPr lang="en-GB" sz="1600" kern="0" dirty="0">
                <a:solidFill>
                  <a:srgbClr val="000000"/>
                </a:solidFill>
                <a:cs typeface="Arial" panose="020B0604020202020204" pitchFamily="34" charset="0"/>
              </a:rPr>
              <a:t>methods applied in APV systems</a:t>
            </a:r>
            <a:r>
              <a:rPr lang="en-GB" sz="1600" b="1" kern="0" dirty="0">
                <a:solidFill>
                  <a:srgbClr val="000000"/>
                </a:solidFill>
                <a:cs typeface="Arial" panose="020B0604020202020204" pitchFamily="34" charset="0"/>
              </a:rPr>
              <a:t>.</a:t>
            </a:r>
          </a:p>
          <a:p>
            <a:pPr marL="285750" indent="-285750" algn="just" defTabSz="685732">
              <a:spcBef>
                <a:spcPts val="750"/>
              </a:spcBef>
              <a:buFont typeface="Arial" panose="020B0604020202020204" pitchFamily="34" charset="0"/>
              <a:buChar char="•"/>
            </a:pPr>
            <a:r>
              <a:rPr lang="en-GB" sz="1600" b="1" kern="0" dirty="0" err="1">
                <a:solidFill>
                  <a:srgbClr val="000000"/>
                </a:solidFill>
                <a:cs typeface="Arial" panose="020B0604020202020204" pitchFamily="34" charset="0"/>
              </a:rPr>
              <a:t>SolarHub</a:t>
            </a:r>
            <a:r>
              <a:rPr lang="en-GB" sz="1600" b="1" kern="0" dirty="0">
                <a:solidFill>
                  <a:srgbClr val="000000"/>
                </a:solidFill>
                <a:cs typeface="Arial" panose="020B0604020202020204" pitchFamily="34" charset="0"/>
              </a:rPr>
              <a:t> project </a:t>
            </a:r>
            <a:r>
              <a:rPr lang="en-GB" sz="1600" kern="0" dirty="0">
                <a:solidFill>
                  <a:srgbClr val="000000"/>
                </a:solidFill>
                <a:cs typeface="Arial" panose="020B0604020202020204" pitchFamily="34" charset="0"/>
              </a:rPr>
              <a:t>experience in water-efficient strategies and energy integration (Fig. 1)</a:t>
            </a:r>
          </a:p>
          <a:p>
            <a:pPr marL="285750" indent="-285750" algn="just" defTabSz="685732">
              <a:spcBef>
                <a:spcPts val="750"/>
              </a:spcBef>
              <a:buFont typeface="Arial" panose="020B0604020202020204" pitchFamily="34" charset="0"/>
              <a:buChar char="•"/>
            </a:pPr>
            <a:endParaRPr lang="en-GB" sz="1600" b="1" kern="0" dirty="0">
              <a:solidFill>
                <a:srgbClr val="000000"/>
              </a:solidFill>
              <a:cs typeface="Arial" panose="020B0604020202020204" pitchFamily="34" charset="0"/>
            </a:endParaRPr>
          </a:p>
        </p:txBody>
      </p:sp>
      <p:sp>
        <p:nvSpPr>
          <p:cNvPr id="9" name="TextBox 15">
            <a:extLst>
              <a:ext uri="{FF2B5EF4-FFF2-40B4-BE49-F238E27FC236}">
                <a16:creationId xmlns:a16="http://schemas.microsoft.com/office/drawing/2014/main" id="{E0299D66-4DC8-1F16-E119-92E266863EF0}"/>
              </a:ext>
            </a:extLst>
          </p:cNvPr>
          <p:cNvSpPr txBox="1"/>
          <p:nvPr/>
        </p:nvSpPr>
        <p:spPr>
          <a:xfrm>
            <a:off x="5478662" y="1165493"/>
            <a:ext cx="897169" cy="276999"/>
          </a:xfrm>
          <a:prstGeom prst="rect">
            <a:avLst/>
          </a:prstGeom>
          <a:noFill/>
        </p:spPr>
        <p:txBody>
          <a:bodyPr wrap="none" rtlCol="0">
            <a:spAutoFit/>
          </a:bodyPr>
          <a:lstStyle/>
          <a:p>
            <a:r>
              <a:rPr lang="en-FI" sz="1200" b="1" dirty="0">
                <a:solidFill>
                  <a:srgbClr val="00305B"/>
                </a:solidFill>
                <a:cs typeface="Arial" panose="020B0604020202020204" pitchFamily="34" charset="0"/>
              </a:rPr>
              <a:t>Funded</a:t>
            </a:r>
            <a:r>
              <a:rPr lang="es-ES" sz="1200" b="1" dirty="0">
                <a:solidFill>
                  <a:srgbClr val="00305B"/>
                </a:solidFill>
                <a:cs typeface="Arial" panose="020B0604020202020204" pitchFamily="34" charset="0"/>
              </a:rPr>
              <a:t> </a:t>
            </a:r>
            <a:r>
              <a:rPr lang="en-FI" sz="1200" b="1" dirty="0">
                <a:solidFill>
                  <a:srgbClr val="00305B"/>
                </a:solidFill>
                <a:cs typeface="Arial" panose="020B0604020202020204" pitchFamily="34" charset="0"/>
              </a:rPr>
              <a:t>by:</a:t>
            </a:r>
          </a:p>
        </p:txBody>
      </p:sp>
      <p:pic>
        <p:nvPicPr>
          <p:cNvPr id="18" name="Picture 17" descr="A blue and white logo&#10;&#10;Description automatically generated">
            <a:extLst>
              <a:ext uri="{FF2B5EF4-FFF2-40B4-BE49-F238E27FC236}">
                <a16:creationId xmlns:a16="http://schemas.microsoft.com/office/drawing/2014/main" id="{AC731FDB-8D5B-3BC4-3044-2FB593496E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86166" y="1120704"/>
            <a:ext cx="838201" cy="838201"/>
          </a:xfrm>
          <a:prstGeom prst="rect">
            <a:avLst/>
          </a:prstGeom>
        </p:spPr>
      </p:pic>
      <p:pic>
        <p:nvPicPr>
          <p:cNvPr id="19" name="Picture 2" descr="https://tubitak.gov.tr/sites/default/files/2024-04/tubitak-logo.jpg">
            <a:extLst>
              <a:ext uri="{FF2B5EF4-FFF2-40B4-BE49-F238E27FC236}">
                <a16:creationId xmlns:a16="http://schemas.microsoft.com/office/drawing/2014/main" id="{679BD872-5407-3614-5C8E-BD20E6A6700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5001" t="18988" r="35552" b="53879"/>
          <a:stretch/>
        </p:blipFill>
        <p:spPr bwMode="auto">
          <a:xfrm>
            <a:off x="6318311" y="1329475"/>
            <a:ext cx="442874" cy="57723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https://upload.wikimedia.org/wikipedia/commons/thumb/b/b4/Flag_of_Turkey.svg/220px-Flag_of_Turkey.svg.png">
            <a:extLst>
              <a:ext uri="{FF2B5EF4-FFF2-40B4-BE49-F238E27FC236}">
                <a16:creationId xmlns:a16="http://schemas.microsoft.com/office/drawing/2014/main" id="{57E51310-DD32-EDB5-7A42-7D6E27AB4BD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72463" y="1543677"/>
            <a:ext cx="503949" cy="33673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4">
            <a:extLst>
              <a:ext uri="{FF2B5EF4-FFF2-40B4-BE49-F238E27FC236}">
                <a16:creationId xmlns:a16="http://schemas.microsoft.com/office/drawing/2014/main" id="{75B67AB9-D976-95A1-53A9-6CAE793B9F88}"/>
              </a:ext>
            </a:extLst>
          </p:cNvPr>
          <p:cNvPicPr>
            <a:picLocks noChangeAspect="1"/>
          </p:cNvPicPr>
          <p:nvPr/>
        </p:nvPicPr>
        <p:blipFill>
          <a:blip r:embed="rId8"/>
          <a:stretch>
            <a:fillRect/>
          </a:stretch>
        </p:blipFill>
        <p:spPr>
          <a:xfrm>
            <a:off x="4075534" y="4571492"/>
            <a:ext cx="3485728" cy="1785721"/>
          </a:xfrm>
          <a:prstGeom prst="rect">
            <a:avLst/>
          </a:prstGeom>
        </p:spPr>
      </p:pic>
      <p:sp>
        <p:nvSpPr>
          <p:cNvPr id="25" name="Rectangle 24">
            <a:extLst>
              <a:ext uri="{FF2B5EF4-FFF2-40B4-BE49-F238E27FC236}">
                <a16:creationId xmlns:a16="http://schemas.microsoft.com/office/drawing/2014/main" id="{25897099-9E84-F89A-BD18-05FBBEAEC505}"/>
              </a:ext>
            </a:extLst>
          </p:cNvPr>
          <p:cNvSpPr/>
          <p:nvPr/>
        </p:nvSpPr>
        <p:spPr>
          <a:xfrm>
            <a:off x="1566839" y="5354389"/>
            <a:ext cx="2416199" cy="246221"/>
          </a:xfrm>
          <a:prstGeom prst="rect">
            <a:avLst/>
          </a:prstGeom>
        </p:spPr>
        <p:txBody>
          <a:bodyPr wrap="square">
            <a:spAutoFit/>
          </a:bodyPr>
          <a:lstStyle/>
          <a:p>
            <a:r>
              <a:rPr lang="en-US" sz="1000" kern="0" dirty="0">
                <a:solidFill>
                  <a:srgbClr val="000000"/>
                </a:solidFill>
                <a:latin typeface="Arial" panose="020B0604020202020204" pitchFamily="34" charset="0"/>
                <a:cs typeface="Arial" panose="020B0604020202020204" pitchFamily="34" charset="0"/>
              </a:rPr>
              <a:t>Fig. 1. Solar Hub Project consortia.</a:t>
            </a:r>
            <a:endParaRPr lang="en-US" sz="1000" dirty="0"/>
          </a:p>
        </p:txBody>
      </p:sp>
      <p:sp>
        <p:nvSpPr>
          <p:cNvPr id="26" name="Freeform 8">
            <a:extLst>
              <a:ext uri="{FF2B5EF4-FFF2-40B4-BE49-F238E27FC236}">
                <a16:creationId xmlns:a16="http://schemas.microsoft.com/office/drawing/2014/main" id="{B7595D8C-66C9-00A6-DE2E-287C40EA2E14}"/>
              </a:ext>
            </a:extLst>
          </p:cNvPr>
          <p:cNvSpPr/>
          <p:nvPr/>
        </p:nvSpPr>
        <p:spPr>
          <a:xfrm>
            <a:off x="9286002" y="5341363"/>
            <a:ext cx="1519265" cy="433435"/>
          </a:xfrm>
          <a:custGeom>
            <a:avLst/>
            <a:gdLst/>
            <a:ahLst/>
            <a:cxnLst/>
            <a:rect l="l" t="t" r="r" b="b"/>
            <a:pathLst>
              <a:path w="3502202" h="1134713">
                <a:moveTo>
                  <a:pt x="0" y="0"/>
                </a:moveTo>
                <a:lnTo>
                  <a:pt x="3502202" y="0"/>
                </a:lnTo>
                <a:lnTo>
                  <a:pt x="3502202" y="1134713"/>
                </a:lnTo>
                <a:lnTo>
                  <a:pt x="0" y="1134713"/>
                </a:lnTo>
                <a:lnTo>
                  <a:pt x="0" y="0"/>
                </a:lnTo>
                <a:close/>
              </a:path>
            </a:pathLst>
          </a:custGeom>
          <a:blipFill>
            <a:blip r:embed="rId9"/>
            <a:stretch>
              <a:fillRect/>
            </a:stretch>
          </a:blipFill>
        </p:spPr>
        <p:txBody>
          <a:bodyPr/>
          <a:lstStyle/>
          <a:p>
            <a:endParaRPr lang="en-TR" sz="1200"/>
          </a:p>
        </p:txBody>
      </p:sp>
    </p:spTree>
    <p:extLst>
      <p:ext uri="{BB962C8B-B14F-4D97-AF65-F5344CB8AC3E}">
        <p14:creationId xmlns:p14="http://schemas.microsoft.com/office/powerpoint/2010/main" val="3084432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C99A8-B87D-D196-1E81-21236F2E3423}"/>
            </a:ext>
          </a:extLst>
        </p:cNvPr>
        <p:cNvGrpSpPr/>
        <p:nvPr/>
      </p:nvGrpSpPr>
      <p:grpSpPr>
        <a:xfrm>
          <a:off x="0" y="0"/>
          <a:ext cx="0" cy="0"/>
          <a:chOff x="0" y="0"/>
          <a:chExt cx="0" cy="0"/>
        </a:xfrm>
      </p:grpSpPr>
      <p:sp>
        <p:nvSpPr>
          <p:cNvPr id="3078" name="Freeform 4">
            <a:extLst>
              <a:ext uri="{FF2B5EF4-FFF2-40B4-BE49-F238E27FC236}">
                <a16:creationId xmlns:a16="http://schemas.microsoft.com/office/drawing/2014/main" id="{DC025F2E-9859-9583-69CB-22DCD49C2F9E}"/>
              </a:ext>
            </a:extLst>
          </p:cNvPr>
          <p:cNvSpPr>
            <a:spLocks noChangeArrowheads="1"/>
          </p:cNvSpPr>
          <p:nvPr/>
        </p:nvSpPr>
        <p:spPr bwMode="auto">
          <a:xfrm>
            <a:off x="10741891" y="6438130"/>
            <a:ext cx="1209964" cy="419869"/>
          </a:xfrm>
          <a:custGeom>
            <a:avLst/>
            <a:gdLst>
              <a:gd name="T0" fmla="*/ 0 w 11821"/>
              <a:gd name="T1" fmla="*/ 2147483646 h 1824"/>
              <a:gd name="T2" fmla="*/ 2147483646 w 11821"/>
              <a:gd name="T3" fmla="*/ 2147483646 h 1824"/>
              <a:gd name="T4" fmla="*/ 2147483646 w 11821"/>
              <a:gd name="T5" fmla="*/ 2147483646 h 1824"/>
              <a:gd name="T6" fmla="*/ 0 w 11821"/>
              <a:gd name="T7" fmla="*/ 2147483646 h 1824"/>
              <a:gd name="T8" fmla="*/ 0 w 11821"/>
              <a:gd name="T9" fmla="*/ 2147483646 h 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21" h="1824">
                <a:moveTo>
                  <a:pt x="0" y="0"/>
                </a:moveTo>
                <a:lnTo>
                  <a:pt x="11821" y="0"/>
                </a:lnTo>
                <a:lnTo>
                  <a:pt x="11821" y="1823"/>
                </a:lnTo>
                <a:lnTo>
                  <a:pt x="0" y="1823"/>
                </a:lnTo>
                <a:lnTo>
                  <a:pt x="0" y="0"/>
                </a:lnTo>
                <a:close/>
              </a:path>
            </a:pathLst>
          </a:custGeom>
          <a:solidFill>
            <a:schemeClr val="accent6"/>
          </a:solidFill>
          <a:ln>
            <a:noFill/>
          </a:ln>
        </p:spPr>
        <p:txBody>
          <a:bodyPr/>
          <a:lstStyle/>
          <a:p>
            <a:endParaRPr lang="en-GB"/>
          </a:p>
        </p:txBody>
      </p:sp>
      <p:sp>
        <p:nvSpPr>
          <p:cNvPr id="3" name="CuadroTexto 2">
            <a:extLst>
              <a:ext uri="{FF2B5EF4-FFF2-40B4-BE49-F238E27FC236}">
                <a16:creationId xmlns:a16="http://schemas.microsoft.com/office/drawing/2014/main" id="{568474C4-F0BD-C2CA-9745-00E95684108F}"/>
              </a:ext>
            </a:extLst>
          </p:cNvPr>
          <p:cNvSpPr txBox="1"/>
          <p:nvPr/>
        </p:nvSpPr>
        <p:spPr>
          <a:xfrm>
            <a:off x="484002" y="165011"/>
            <a:ext cx="8152652" cy="892552"/>
          </a:xfrm>
          <a:prstGeom prst="rect">
            <a:avLst/>
          </a:prstGeom>
          <a:solidFill>
            <a:schemeClr val="bg1">
              <a:lumMod val="95000"/>
              <a:alpha val="50000"/>
            </a:schemeClr>
          </a:solidFill>
        </p:spPr>
        <p:txBody>
          <a:bodyPr wrap="square" rtlCol="0">
            <a:spAutoFit/>
          </a:bodyPr>
          <a:lstStyle/>
          <a:p>
            <a:pPr lvl="0"/>
            <a:r>
              <a:rPr lang="en-US" sz="2600" b="1" dirty="0">
                <a:solidFill>
                  <a:schemeClr val="accent6"/>
                </a:solidFill>
              </a:rPr>
              <a:t>DIGI-GROW. Empowering Agri-Food Sustainability: </a:t>
            </a:r>
          </a:p>
          <a:p>
            <a:pPr lvl="0"/>
            <a:r>
              <a:rPr lang="en-US" sz="2600" b="1" dirty="0">
                <a:solidFill>
                  <a:schemeClr val="accent6"/>
                </a:solidFill>
              </a:rPr>
              <a:t>A Data-Driven Approach to Agrivoltaics Management</a:t>
            </a:r>
          </a:p>
        </p:txBody>
      </p:sp>
      <p:sp>
        <p:nvSpPr>
          <p:cNvPr id="4" name="Marcador de pie de página 3">
            <a:extLst>
              <a:ext uri="{FF2B5EF4-FFF2-40B4-BE49-F238E27FC236}">
                <a16:creationId xmlns:a16="http://schemas.microsoft.com/office/drawing/2014/main" id="{94FE8E9A-57FB-725A-75B3-4980411CD3FF}"/>
              </a:ext>
            </a:extLst>
          </p:cNvPr>
          <p:cNvSpPr>
            <a:spLocks noGrp="1"/>
          </p:cNvSpPr>
          <p:nvPr>
            <p:ph type="ftr" sz="quarter" idx="11"/>
          </p:nvPr>
        </p:nvSpPr>
        <p:spPr>
          <a:xfrm>
            <a:off x="3768436" y="6475412"/>
            <a:ext cx="4384964" cy="365125"/>
          </a:xfrm>
        </p:spPr>
        <p:txBody>
          <a:bodyPr/>
          <a:lstStyle/>
          <a:p>
            <a:r>
              <a:rPr lang="es-ES" sz="1400" i="1" dirty="0"/>
              <a:t>I Simposio Internacional de Producción </a:t>
            </a:r>
            <a:r>
              <a:rPr lang="es-ES" sz="1400" i="1" dirty="0" err="1"/>
              <a:t>Agrovoltaica</a:t>
            </a:r>
            <a:endParaRPr lang="en-GB" sz="1400" i="1" dirty="0"/>
          </a:p>
        </p:txBody>
      </p:sp>
      <p:sp>
        <p:nvSpPr>
          <p:cNvPr id="5" name="Marcador de número de diapositiva 4">
            <a:extLst>
              <a:ext uri="{FF2B5EF4-FFF2-40B4-BE49-F238E27FC236}">
                <a16:creationId xmlns:a16="http://schemas.microsoft.com/office/drawing/2014/main" id="{B1DF3717-FFE0-AF9A-D23E-D96361AF4B06}"/>
              </a:ext>
            </a:extLst>
          </p:cNvPr>
          <p:cNvSpPr>
            <a:spLocks noGrp="1"/>
          </p:cNvSpPr>
          <p:nvPr>
            <p:ph type="sldNum" sz="quarter" idx="12"/>
          </p:nvPr>
        </p:nvSpPr>
        <p:spPr>
          <a:xfrm>
            <a:off x="8636654" y="6475412"/>
            <a:ext cx="3102764" cy="365125"/>
          </a:xfrm>
        </p:spPr>
        <p:txBody>
          <a:bodyPr/>
          <a:lstStyle/>
          <a:p>
            <a:fld id="{13DEB5B6-D8FC-4558-A2E5-C8E48FE147F4}" type="slidenum">
              <a:rPr lang="en-GB" b="1" smtClean="0">
                <a:solidFill>
                  <a:schemeClr val="bg1"/>
                </a:solidFill>
              </a:rPr>
              <a:t>19</a:t>
            </a:fld>
            <a:endParaRPr lang="en-GB" b="1" dirty="0">
              <a:solidFill>
                <a:schemeClr val="bg1"/>
              </a:solidFill>
            </a:endParaRPr>
          </a:p>
        </p:txBody>
      </p:sp>
      <p:cxnSp>
        <p:nvCxnSpPr>
          <p:cNvPr id="6" name="Conector recto 5">
            <a:extLst>
              <a:ext uri="{FF2B5EF4-FFF2-40B4-BE49-F238E27FC236}">
                <a16:creationId xmlns:a16="http://schemas.microsoft.com/office/drawing/2014/main" id="{F76032A7-0821-F182-1BB1-6A3C7695DE0D}"/>
              </a:ext>
            </a:extLst>
          </p:cNvPr>
          <p:cNvCxnSpPr>
            <a:cxnSpLocks/>
          </p:cNvCxnSpPr>
          <p:nvPr/>
        </p:nvCxnSpPr>
        <p:spPr>
          <a:xfrm>
            <a:off x="484002" y="6397671"/>
            <a:ext cx="11464979" cy="0"/>
          </a:xfrm>
          <a:prstGeom prst="line">
            <a:avLst/>
          </a:prstGeom>
          <a:ln>
            <a:solidFill>
              <a:schemeClr val="accent6"/>
            </a:solidFill>
          </a:ln>
        </p:spPr>
        <p:style>
          <a:lnRef idx="1">
            <a:schemeClr val="accent3"/>
          </a:lnRef>
          <a:fillRef idx="0">
            <a:schemeClr val="accent3"/>
          </a:fillRef>
          <a:effectRef idx="0">
            <a:schemeClr val="accent3"/>
          </a:effectRef>
          <a:fontRef idx="minor">
            <a:schemeClr val="tx1"/>
          </a:fontRef>
        </p:style>
      </p:cxnSp>
      <p:pic>
        <p:nvPicPr>
          <p:cNvPr id="7" name="Picture 2" descr="CEMA - European Agricultural Machinery - CEMA - European ...">
            <a:extLst>
              <a:ext uri="{FF2B5EF4-FFF2-40B4-BE49-F238E27FC236}">
                <a16:creationId xmlns:a16="http://schemas.microsoft.com/office/drawing/2014/main" id="{375F520D-40B9-62EB-ED25-D54E45CF25D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5635" y="240321"/>
            <a:ext cx="1839480" cy="735792"/>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9F62D13E-3BAE-D838-E6A0-FBAD36D03B91}"/>
              </a:ext>
            </a:extLst>
          </p:cNvPr>
          <p:cNvSpPr txBox="1"/>
          <p:nvPr/>
        </p:nvSpPr>
        <p:spPr>
          <a:xfrm>
            <a:off x="539974" y="1341352"/>
            <a:ext cx="10588274" cy="3200876"/>
          </a:xfrm>
          <a:prstGeom prst="rect">
            <a:avLst/>
          </a:prstGeom>
          <a:noFill/>
        </p:spPr>
        <p:txBody>
          <a:bodyPr wrap="square">
            <a:spAutoFit/>
          </a:bodyPr>
          <a:lstStyle/>
          <a:p>
            <a:pPr algn="just">
              <a:spcBef>
                <a:spcPts val="600"/>
              </a:spcBef>
              <a:spcAft>
                <a:spcPts val="600"/>
              </a:spcAft>
              <a:buNone/>
            </a:pPr>
            <a:r>
              <a:rPr lang="es-ES" sz="1800" b="1" dirty="0">
                <a:effectLst/>
                <a:latin typeface="+mj-lt"/>
                <a:ea typeface="Verdana" panose="020B0604030504040204" pitchFamily="34" charset="0"/>
                <a:cs typeface="Verdana" panose="020B0604030504040204" pitchFamily="34" charset="0"/>
              </a:rPr>
              <a:t>IMPACTO de DIGI-GROW </a:t>
            </a:r>
            <a:r>
              <a:rPr lang="es-ES" sz="1800" dirty="0">
                <a:effectLst/>
                <a:latin typeface="+mj-lt"/>
                <a:ea typeface="Verdana" panose="020B0604030504040204" pitchFamily="34" charset="0"/>
                <a:cs typeface="Verdana" panose="020B0604030504040204" pitchFamily="34" charset="0"/>
              </a:rPr>
              <a:t>en el sector </a:t>
            </a:r>
            <a:r>
              <a:rPr lang="es-ES" dirty="0" err="1">
                <a:latin typeface="+mj-lt"/>
                <a:ea typeface="Verdana" panose="020B0604030504040204" pitchFamily="34" charset="0"/>
                <a:cs typeface="Verdana" panose="020B0604030504040204" pitchFamily="34" charset="0"/>
              </a:rPr>
              <a:t>agrovoltaico</a:t>
            </a:r>
            <a:r>
              <a:rPr lang="es-ES" sz="1800" dirty="0">
                <a:effectLst/>
                <a:latin typeface="+mj-lt"/>
                <a:ea typeface="Verdana" panose="020B0604030504040204" pitchFamily="34" charset="0"/>
                <a:cs typeface="Verdana" panose="020B0604030504040204" pitchFamily="34" charset="0"/>
              </a:rPr>
              <a:t>:</a:t>
            </a:r>
            <a:endParaRPr lang="en-GB" sz="1800" dirty="0">
              <a:effectLst/>
              <a:latin typeface="+mj-lt"/>
              <a:ea typeface="Verdana" panose="020B0604030504040204" pitchFamily="34" charset="0"/>
              <a:cs typeface="Verdana" panose="020B0604030504040204" pitchFamily="34" charset="0"/>
            </a:endParaRPr>
          </a:p>
          <a:p>
            <a:pPr marL="342900" lvl="0" indent="-342900" algn="just">
              <a:spcBef>
                <a:spcPts val="600"/>
              </a:spcBef>
              <a:spcAft>
                <a:spcPts val="600"/>
              </a:spcAft>
              <a:buSzPts val="1000"/>
              <a:buFont typeface="Symbol" panose="05050102010706020507" pitchFamily="18" charset="2"/>
              <a:buChar char=""/>
              <a:tabLst>
                <a:tab pos="457200" algn="l"/>
              </a:tabLst>
            </a:pPr>
            <a:r>
              <a:rPr lang="es-ES" sz="1800" b="1" dirty="0">
                <a:effectLst/>
                <a:latin typeface="+mj-lt"/>
                <a:ea typeface="Verdana" panose="020B0604030504040204" pitchFamily="34" charset="0"/>
                <a:cs typeface="Verdana" panose="020B0604030504040204" pitchFamily="34" charset="0"/>
              </a:rPr>
              <a:t>Solución integral</a:t>
            </a:r>
            <a:r>
              <a:rPr lang="es-ES" sz="1800" dirty="0">
                <a:effectLst/>
                <a:latin typeface="+mj-lt"/>
                <a:ea typeface="Verdana" panose="020B0604030504040204" pitchFamily="34" charset="0"/>
                <a:cs typeface="Verdana" panose="020B0604030504040204" pitchFamily="34" charset="0"/>
              </a:rPr>
              <a:t>: </a:t>
            </a:r>
            <a:r>
              <a:rPr lang="es-ES" dirty="0">
                <a:latin typeface="+mj-lt"/>
                <a:ea typeface="Verdana" panose="020B0604030504040204" pitchFamily="34" charset="0"/>
                <a:cs typeface="Verdana" panose="020B0604030504040204" pitchFamily="34" charset="0"/>
              </a:rPr>
              <a:t>Combinar m</a:t>
            </a:r>
            <a:r>
              <a:rPr lang="es-ES" sz="1800" dirty="0">
                <a:effectLst/>
                <a:latin typeface="+mj-lt"/>
                <a:ea typeface="Verdana" panose="020B0604030504040204" pitchFamily="34" charset="0"/>
                <a:cs typeface="Verdana" panose="020B0604030504040204" pitchFamily="34" charset="0"/>
              </a:rPr>
              <a:t>últiples herramientas en una sola plataforma integrada, lo que permite una gestión completa y eficiente de los sistemas APV.</a:t>
            </a:r>
            <a:endParaRPr lang="en-GB" sz="1800" dirty="0">
              <a:effectLst/>
              <a:latin typeface="+mj-lt"/>
              <a:ea typeface="Verdana" panose="020B0604030504040204" pitchFamily="34" charset="0"/>
              <a:cs typeface="Verdana" panose="020B0604030504040204" pitchFamily="34" charset="0"/>
            </a:endParaRPr>
          </a:p>
          <a:p>
            <a:pPr marL="342900" lvl="0" indent="-342900" algn="just">
              <a:spcBef>
                <a:spcPts val="600"/>
              </a:spcBef>
              <a:spcAft>
                <a:spcPts val="600"/>
              </a:spcAft>
              <a:buSzPts val="1000"/>
              <a:buFont typeface="Symbol" panose="05050102010706020507" pitchFamily="18" charset="2"/>
              <a:buChar char=""/>
              <a:tabLst>
                <a:tab pos="457200" algn="l"/>
              </a:tabLst>
            </a:pPr>
            <a:r>
              <a:rPr lang="es-ES" sz="1800" b="1" dirty="0">
                <a:effectLst/>
                <a:latin typeface="+mj-lt"/>
                <a:ea typeface="Verdana" panose="020B0604030504040204" pitchFamily="34" charset="0"/>
                <a:cs typeface="Verdana" panose="020B0604030504040204" pitchFamily="34" charset="0"/>
              </a:rPr>
              <a:t>Respuesta en tiempo real</a:t>
            </a:r>
            <a:r>
              <a:rPr lang="es-ES" sz="1800" dirty="0">
                <a:effectLst/>
                <a:latin typeface="+mj-lt"/>
                <a:ea typeface="Verdana" panose="020B0604030504040204" pitchFamily="34" charset="0"/>
                <a:cs typeface="Verdana" panose="020B0604030504040204" pitchFamily="34" charset="0"/>
              </a:rPr>
              <a:t>: </a:t>
            </a:r>
            <a:r>
              <a:rPr lang="es-ES" dirty="0">
                <a:latin typeface="+mj-lt"/>
                <a:ea typeface="Verdana" panose="020B0604030504040204" pitchFamily="34" charset="0"/>
                <a:cs typeface="Verdana" panose="020B0604030504040204" pitchFamily="34" charset="0"/>
              </a:rPr>
              <a:t>Procesar d</a:t>
            </a:r>
            <a:r>
              <a:rPr lang="es-ES" sz="1800" dirty="0">
                <a:effectLst/>
                <a:latin typeface="+mj-lt"/>
                <a:ea typeface="Verdana" panose="020B0604030504040204" pitchFamily="34" charset="0"/>
                <a:cs typeface="Verdana" panose="020B0604030504040204" pitchFamily="34" charset="0"/>
              </a:rPr>
              <a:t>atos en vivo para tomar decisiones adaptativas en función de cambios imprevistos, mejorando la resiliencia operativa.</a:t>
            </a:r>
            <a:endParaRPr lang="en-GB" sz="1800" dirty="0">
              <a:effectLst/>
              <a:latin typeface="+mj-lt"/>
              <a:ea typeface="Verdana" panose="020B0604030504040204" pitchFamily="34" charset="0"/>
              <a:cs typeface="Verdana" panose="020B0604030504040204" pitchFamily="34" charset="0"/>
            </a:endParaRPr>
          </a:p>
          <a:p>
            <a:pPr marL="342900" lvl="0" indent="-342900" algn="just">
              <a:spcBef>
                <a:spcPts val="600"/>
              </a:spcBef>
              <a:spcAft>
                <a:spcPts val="600"/>
              </a:spcAft>
              <a:buSzPts val="1000"/>
              <a:buFont typeface="Symbol" panose="05050102010706020507" pitchFamily="18" charset="2"/>
              <a:buChar char=""/>
              <a:tabLst>
                <a:tab pos="457200" algn="l"/>
              </a:tabLst>
            </a:pPr>
            <a:r>
              <a:rPr lang="es-ES" sz="1800" b="1" dirty="0">
                <a:effectLst/>
                <a:latin typeface="+mj-lt"/>
                <a:ea typeface="Verdana" panose="020B0604030504040204" pitchFamily="34" charset="0"/>
                <a:cs typeface="Verdana" panose="020B0604030504040204" pitchFamily="34" charset="0"/>
              </a:rPr>
              <a:t>Impacto multidimensional</a:t>
            </a:r>
            <a:r>
              <a:rPr lang="es-ES" sz="1800" dirty="0">
                <a:effectLst/>
                <a:latin typeface="+mj-lt"/>
                <a:ea typeface="Verdana" panose="020B0604030504040204" pitchFamily="34" charset="0"/>
                <a:cs typeface="Verdana" panose="020B0604030504040204" pitchFamily="34" charset="0"/>
              </a:rPr>
              <a:t>: Abordar simultáneamente desafíos técnicos, económicos y medioambientales, beneficiando a agricultores, comunidades rurales, minoristas de alimentos y consumidores finales.</a:t>
            </a:r>
            <a:endParaRPr lang="en-GB" sz="1800" dirty="0">
              <a:effectLst/>
              <a:latin typeface="+mj-lt"/>
              <a:ea typeface="Verdana" panose="020B0604030504040204" pitchFamily="34" charset="0"/>
              <a:cs typeface="Verdana" panose="020B0604030504040204" pitchFamily="34" charset="0"/>
            </a:endParaRPr>
          </a:p>
          <a:p>
            <a:pPr marL="342900" lvl="0" indent="-342900" algn="just">
              <a:spcBef>
                <a:spcPts val="600"/>
              </a:spcBef>
              <a:spcAft>
                <a:spcPts val="600"/>
              </a:spcAft>
              <a:buSzPts val="1000"/>
              <a:buFont typeface="Symbol" panose="05050102010706020507" pitchFamily="18" charset="2"/>
              <a:buChar char=""/>
              <a:tabLst>
                <a:tab pos="457200" algn="l"/>
              </a:tabLst>
            </a:pPr>
            <a:r>
              <a:rPr lang="es-ES" sz="1800" b="1" dirty="0">
                <a:effectLst/>
                <a:latin typeface="+mj-lt"/>
                <a:ea typeface="Verdana" panose="020B0604030504040204" pitchFamily="34" charset="0"/>
                <a:cs typeface="Verdana" panose="020B0604030504040204" pitchFamily="34" charset="0"/>
              </a:rPr>
              <a:t>Fomento de la colaboración</a:t>
            </a:r>
            <a:r>
              <a:rPr lang="es-ES" sz="1800" dirty="0">
                <a:effectLst/>
                <a:latin typeface="+mj-lt"/>
                <a:ea typeface="Verdana" panose="020B0604030504040204" pitchFamily="34" charset="0"/>
                <a:cs typeface="Verdana" panose="020B0604030504040204" pitchFamily="34" charset="0"/>
              </a:rPr>
              <a:t>: Facilitar la interacción entre agricultores, investigadores, empresas tecnológicas y responsables políticos, promoviendo un enfoque de innovación abierta y colaborativa.</a:t>
            </a:r>
            <a:endParaRPr lang="en-GB" sz="1800" dirty="0">
              <a:effectLst/>
              <a:latin typeface="+mj-lt"/>
              <a:ea typeface="Verdana" panose="020B0604030504040204" pitchFamily="34" charset="0"/>
              <a:cs typeface="Verdana" panose="020B0604030504040204" pitchFamily="34" charset="0"/>
            </a:endParaRPr>
          </a:p>
        </p:txBody>
      </p:sp>
      <p:sp>
        <p:nvSpPr>
          <p:cNvPr id="10" name="CuadroTexto 9">
            <a:extLst>
              <a:ext uri="{FF2B5EF4-FFF2-40B4-BE49-F238E27FC236}">
                <a16:creationId xmlns:a16="http://schemas.microsoft.com/office/drawing/2014/main" id="{C7651C57-48DA-9556-43B9-70B67C77797C}"/>
              </a:ext>
            </a:extLst>
          </p:cNvPr>
          <p:cNvSpPr txBox="1"/>
          <p:nvPr/>
        </p:nvSpPr>
        <p:spPr>
          <a:xfrm>
            <a:off x="1722548" y="4826017"/>
            <a:ext cx="8746903" cy="1231106"/>
          </a:xfrm>
          <a:prstGeom prst="rect">
            <a:avLst/>
          </a:prstGeom>
          <a:solidFill>
            <a:schemeClr val="bg2"/>
          </a:solidFill>
        </p:spPr>
        <p:txBody>
          <a:bodyPr wrap="square">
            <a:spAutoFit/>
          </a:bodyPr>
          <a:lstStyle/>
          <a:p>
            <a:pPr marL="342900" lvl="0" indent="-342900" algn="just">
              <a:spcAft>
                <a:spcPts val="1200"/>
              </a:spcAft>
              <a:buFont typeface="Wingdings" panose="05000000000000000000" pitchFamily="2" charset="2"/>
              <a:buChar char="ü"/>
            </a:pPr>
            <a:r>
              <a:rPr lang="es-ES" b="1" dirty="0">
                <a:solidFill>
                  <a:schemeClr val="accent6">
                    <a:lumMod val="75000"/>
                  </a:schemeClr>
                </a:solidFill>
                <a:effectLst/>
                <a:latin typeface="Calibri" panose="020F0502020204030204" pitchFamily="34" charset="0"/>
                <a:ea typeface="Verdana" panose="020B0604030504040204" pitchFamily="34" charset="0"/>
                <a:cs typeface="Verdana" panose="020B0604030504040204" pitchFamily="34" charset="0"/>
              </a:rPr>
              <a:t>Mejora de la modelización del rendimiento energético y de los cultivos.</a:t>
            </a:r>
            <a:r>
              <a:rPr lang="es-ES" dirty="0">
                <a:solidFill>
                  <a:schemeClr val="accent6">
                    <a:lumMod val="75000"/>
                  </a:schemeClr>
                </a:solidFill>
                <a:effectLst/>
                <a:latin typeface="Calibri" panose="020F0502020204030204" pitchFamily="34" charset="0"/>
                <a:ea typeface="Verdana" panose="020B0604030504040204" pitchFamily="34" charset="0"/>
                <a:cs typeface="Verdana" panose="020B0604030504040204" pitchFamily="34" charset="0"/>
              </a:rPr>
              <a:t> </a:t>
            </a:r>
          </a:p>
          <a:p>
            <a:pPr marL="342900" lvl="0" indent="-342900" algn="just">
              <a:spcAft>
                <a:spcPts val="1200"/>
              </a:spcAft>
              <a:buFont typeface="Wingdings" panose="05000000000000000000" pitchFamily="2" charset="2"/>
              <a:buChar char="ü"/>
            </a:pPr>
            <a:r>
              <a:rPr lang="es-ES" b="1" dirty="0">
                <a:solidFill>
                  <a:schemeClr val="accent6">
                    <a:lumMod val="75000"/>
                  </a:schemeClr>
                </a:solidFill>
                <a:effectLst/>
                <a:latin typeface="Calibri" panose="020F0502020204030204" pitchFamily="34" charset="0"/>
                <a:ea typeface="Verdana" panose="020B0604030504040204" pitchFamily="34" charset="0"/>
                <a:cs typeface="Verdana" panose="020B0604030504040204" pitchFamily="34" charset="0"/>
              </a:rPr>
              <a:t>Avance en el conocimiento de la respuesta de los cultivos al sombreado intermitente.</a:t>
            </a:r>
            <a:r>
              <a:rPr lang="es-ES" dirty="0">
                <a:solidFill>
                  <a:schemeClr val="accent6">
                    <a:lumMod val="75000"/>
                  </a:schemeClr>
                </a:solidFill>
                <a:effectLst/>
                <a:latin typeface="Calibri" panose="020F0502020204030204" pitchFamily="34" charset="0"/>
                <a:ea typeface="Verdana" panose="020B0604030504040204" pitchFamily="34" charset="0"/>
                <a:cs typeface="Verdana" panose="020B0604030504040204" pitchFamily="34" charset="0"/>
              </a:rPr>
              <a:t> </a:t>
            </a:r>
          </a:p>
          <a:p>
            <a:pPr marL="342900" lvl="0" indent="-342900" algn="just">
              <a:spcAft>
                <a:spcPts val="1200"/>
              </a:spcAft>
              <a:buFont typeface="Wingdings" panose="05000000000000000000" pitchFamily="2" charset="2"/>
              <a:buChar char="ü"/>
            </a:pPr>
            <a:r>
              <a:rPr lang="es-ES" b="1" dirty="0">
                <a:solidFill>
                  <a:schemeClr val="accent6">
                    <a:lumMod val="75000"/>
                  </a:schemeClr>
                </a:solidFill>
                <a:effectLst/>
                <a:latin typeface="Calibri" panose="020F0502020204030204" pitchFamily="34" charset="0"/>
                <a:ea typeface="Verdana" panose="020B0604030504040204" pitchFamily="34" charset="0"/>
                <a:cs typeface="Verdana" panose="020B0604030504040204" pitchFamily="34" charset="0"/>
              </a:rPr>
              <a:t>Mejor comprensión de las necesidades de riego.</a:t>
            </a:r>
            <a:endParaRPr lang="en-GB" dirty="0">
              <a:solidFill>
                <a:schemeClr val="accent6">
                  <a:lumMod val="75000"/>
                </a:schemeClr>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767314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2FF92-3995-A4A1-A329-22E5B56B988E}"/>
            </a:ext>
          </a:extLst>
        </p:cNvPr>
        <p:cNvGrpSpPr/>
        <p:nvPr/>
      </p:nvGrpSpPr>
      <p:grpSpPr>
        <a:xfrm>
          <a:off x="0" y="0"/>
          <a:ext cx="0" cy="0"/>
          <a:chOff x="0" y="0"/>
          <a:chExt cx="0" cy="0"/>
        </a:xfrm>
      </p:grpSpPr>
      <p:pic>
        <p:nvPicPr>
          <p:cNvPr id="3" name="Imagen 2" descr="Avión parado en medio de campo&#10;&#10;El contenido generado por IA puede ser incorrecto.">
            <a:extLst>
              <a:ext uri="{FF2B5EF4-FFF2-40B4-BE49-F238E27FC236}">
                <a16:creationId xmlns:a16="http://schemas.microsoft.com/office/drawing/2014/main" id="{DABC467B-B79D-A231-908D-8B2FAD0BD8EB}"/>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b="15717"/>
          <a:stretch>
            <a:fillRect/>
          </a:stretch>
        </p:blipFill>
        <p:spPr>
          <a:xfrm>
            <a:off x="0" y="-1"/>
            <a:ext cx="12192000" cy="6858001"/>
          </a:xfrm>
          <a:prstGeom prst="rect">
            <a:avLst/>
          </a:prstGeom>
        </p:spPr>
      </p:pic>
      <p:sp>
        <p:nvSpPr>
          <p:cNvPr id="8" name="CuadroTexto 7">
            <a:extLst>
              <a:ext uri="{FF2B5EF4-FFF2-40B4-BE49-F238E27FC236}">
                <a16:creationId xmlns:a16="http://schemas.microsoft.com/office/drawing/2014/main" id="{A6A7971D-E28F-242B-98B9-019168BA16AA}"/>
              </a:ext>
            </a:extLst>
          </p:cNvPr>
          <p:cNvSpPr txBox="1"/>
          <p:nvPr/>
        </p:nvSpPr>
        <p:spPr>
          <a:xfrm>
            <a:off x="2182813" y="5337073"/>
            <a:ext cx="7711409" cy="830997"/>
          </a:xfrm>
          <a:prstGeom prst="rect">
            <a:avLst/>
          </a:prstGeom>
          <a:noFill/>
        </p:spPr>
        <p:txBody>
          <a:bodyPr wrap="square" rtlCol="0">
            <a:spAutoFit/>
          </a:bodyPr>
          <a:lstStyle/>
          <a:p>
            <a:pPr lvl="0" algn="ctr"/>
            <a:r>
              <a:rPr lang="en-US" sz="2400" b="1" dirty="0">
                <a:solidFill>
                  <a:schemeClr val="bg1"/>
                </a:solidFill>
              </a:rPr>
              <a:t>DIGI-GROW. Empowering Agri-Food Sustainability: </a:t>
            </a:r>
          </a:p>
          <a:p>
            <a:pPr lvl="0" algn="ctr"/>
            <a:r>
              <a:rPr lang="en-US" sz="2400" b="1" dirty="0">
                <a:solidFill>
                  <a:schemeClr val="bg1"/>
                </a:solidFill>
              </a:rPr>
              <a:t>A Data-Driven Approach to Agrivoltaics Management</a:t>
            </a:r>
          </a:p>
        </p:txBody>
      </p:sp>
      <p:sp>
        <p:nvSpPr>
          <p:cNvPr id="9" name="CuadroTexto 8">
            <a:extLst>
              <a:ext uri="{FF2B5EF4-FFF2-40B4-BE49-F238E27FC236}">
                <a16:creationId xmlns:a16="http://schemas.microsoft.com/office/drawing/2014/main" id="{98840D53-B537-60E4-A564-15020E8BF7EA}"/>
              </a:ext>
            </a:extLst>
          </p:cNvPr>
          <p:cNvSpPr txBox="1"/>
          <p:nvPr/>
        </p:nvSpPr>
        <p:spPr>
          <a:xfrm>
            <a:off x="43483" y="6324294"/>
            <a:ext cx="8306190" cy="488301"/>
          </a:xfrm>
          <a:prstGeom prst="rect">
            <a:avLst/>
          </a:prstGeom>
          <a:solidFill>
            <a:schemeClr val="bg1">
              <a:alpha val="60000"/>
            </a:schemeClr>
          </a:solidFill>
          <a:ln>
            <a:noFill/>
          </a:ln>
        </p:spPr>
        <p:txBody>
          <a:bodyPr wrap="square" rtlCol="0" anchor="ctr">
            <a:noAutofit/>
          </a:bodyPr>
          <a:lstStyle/>
          <a:p>
            <a:pPr algn="ctr"/>
            <a:r>
              <a:rPr lang="es-ES" sz="1600" b="1" dirty="0">
                <a:solidFill>
                  <a:schemeClr val="tx1">
                    <a:lumMod val="50000"/>
                    <a:lumOff val="50000"/>
                  </a:schemeClr>
                </a:solidFill>
              </a:rPr>
              <a:t>I Simposio Internacional de Producción </a:t>
            </a:r>
            <a:r>
              <a:rPr lang="es-ES" sz="1600" b="1" dirty="0" err="1">
                <a:solidFill>
                  <a:schemeClr val="tx1">
                    <a:lumMod val="50000"/>
                    <a:lumOff val="50000"/>
                  </a:schemeClr>
                </a:solidFill>
              </a:rPr>
              <a:t>Agrovoltaica</a:t>
            </a:r>
            <a:r>
              <a:rPr lang="es-ES" sz="1600" b="1" dirty="0">
                <a:solidFill>
                  <a:schemeClr val="tx1">
                    <a:lumMod val="50000"/>
                    <a:lumOff val="50000"/>
                  </a:schemeClr>
                </a:solidFill>
              </a:rPr>
              <a:t>, Madrid, 17 de octubre de 2025 </a:t>
            </a:r>
            <a:endParaRPr lang="es-ES" sz="1600" dirty="0">
              <a:solidFill>
                <a:schemeClr val="tx1">
                  <a:lumMod val="50000"/>
                  <a:lumOff val="50000"/>
                </a:schemeClr>
              </a:solidFill>
              <a:latin typeface="Poppins" panose="00000500000000000000" pitchFamily="2" charset="0"/>
              <a:ea typeface="Roboto Black" panose="02000000000000000000" pitchFamily="2" charset="0"/>
              <a:cs typeface="Poppins" panose="00000500000000000000" pitchFamily="2" charset="0"/>
            </a:endParaRPr>
          </a:p>
        </p:txBody>
      </p:sp>
      <p:pic>
        <p:nvPicPr>
          <p:cNvPr id="6" name="Picture 10" descr="A black background with a black square&#10;&#10;Description automatically generated with medium confidence">
            <a:extLst>
              <a:ext uri="{FF2B5EF4-FFF2-40B4-BE49-F238E27FC236}">
                <a16:creationId xmlns:a16="http://schemas.microsoft.com/office/drawing/2014/main" id="{CD2BE09D-07DE-35E8-E429-F4ACE7F314C9}"/>
              </a:ext>
            </a:extLst>
          </p:cNvPr>
          <p:cNvPicPr>
            <a:picLocks/>
          </p:cNvPicPr>
          <p:nvPr/>
        </p:nvPicPr>
        <p:blipFill>
          <a:blip r:embed="rId3">
            <a:alphaModFix amt="50000"/>
          </a:blip>
          <a:srcRect l="6104" t="11198" r="5199" b="16558"/>
          <a:stretch/>
        </p:blipFill>
        <p:spPr>
          <a:xfrm>
            <a:off x="7302986" y="285505"/>
            <a:ext cx="2194560" cy="640080"/>
          </a:xfrm>
          <a:prstGeom prst="rect">
            <a:avLst/>
          </a:prstGeom>
        </p:spPr>
      </p:pic>
      <p:pic>
        <p:nvPicPr>
          <p:cNvPr id="7" name="Picture 11" descr="A blue and white logo&#10;&#10;Description automatically generated">
            <a:extLst>
              <a:ext uri="{FF2B5EF4-FFF2-40B4-BE49-F238E27FC236}">
                <a16:creationId xmlns:a16="http://schemas.microsoft.com/office/drawing/2014/main" id="{0E497820-F8CC-EA68-AC46-754BD009AD34}"/>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43066" y="1005143"/>
            <a:ext cx="914400" cy="914400"/>
          </a:xfrm>
          <a:prstGeom prst="rect">
            <a:avLst/>
          </a:prstGeom>
        </p:spPr>
      </p:pic>
      <p:pic>
        <p:nvPicPr>
          <p:cNvPr id="10" name="Picture 12">
            <a:extLst>
              <a:ext uri="{FF2B5EF4-FFF2-40B4-BE49-F238E27FC236}">
                <a16:creationId xmlns:a16="http://schemas.microsoft.com/office/drawing/2014/main" id="{5FB78D91-90D2-BBAF-C491-9F598F84A45F}"/>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9699312" y="285505"/>
            <a:ext cx="2195788" cy="640080"/>
          </a:xfrm>
          <a:prstGeom prst="rect">
            <a:avLst/>
          </a:prstGeom>
        </p:spPr>
      </p:pic>
      <p:pic>
        <p:nvPicPr>
          <p:cNvPr id="11" name="Picture 2" descr="CEMA - European Agricultural Machinery - CEMA - European ...">
            <a:extLst>
              <a:ext uri="{FF2B5EF4-FFF2-40B4-BE49-F238E27FC236}">
                <a16:creationId xmlns:a16="http://schemas.microsoft.com/office/drawing/2014/main" id="{3F45BB10-DBBD-4BA7-6DC7-7E9B9ADF0B93}"/>
              </a:ext>
            </a:extLst>
          </p:cNvPr>
          <p:cNvPicPr>
            <a:picLocks noChangeAspect="1" noChangeArrowheads="1"/>
          </p:cNvPicPr>
          <p:nvPr/>
        </p:nvPicPr>
        <p:blipFill>
          <a:blip r:embed="rId6" cstate="print">
            <a:alphaModFix amt="50000"/>
            <a:extLst>
              <a:ext uri="{28A0092B-C50C-407E-A947-70E740481C1C}">
                <a14:useLocalDpi xmlns:a14="http://schemas.microsoft.com/office/drawing/2010/main" val="0"/>
              </a:ext>
            </a:extLst>
          </a:blip>
          <a:srcRect/>
          <a:stretch>
            <a:fillRect/>
          </a:stretch>
        </p:blipFill>
        <p:spPr bwMode="auto">
          <a:xfrm>
            <a:off x="252193" y="285505"/>
            <a:ext cx="1839480" cy="73579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38E058B7-9A53-3298-C424-97CCEDF31C55}"/>
              </a:ext>
            </a:extLst>
          </p:cNvPr>
          <p:cNvSpPr txBox="1"/>
          <p:nvPr/>
        </p:nvSpPr>
        <p:spPr>
          <a:xfrm>
            <a:off x="8349673" y="6324293"/>
            <a:ext cx="3798844" cy="488301"/>
          </a:xfrm>
          <a:prstGeom prst="rect">
            <a:avLst/>
          </a:prstGeom>
          <a:solidFill>
            <a:schemeClr val="bg1">
              <a:alpha val="60000"/>
            </a:schemeClr>
          </a:solidFill>
          <a:ln>
            <a:noFill/>
          </a:ln>
        </p:spPr>
        <p:txBody>
          <a:bodyPr wrap="square" rtlCol="0" anchor="ctr">
            <a:noAutofit/>
          </a:bodyPr>
          <a:lstStyle/>
          <a:p>
            <a:pPr algn="ctr"/>
            <a:r>
              <a:rPr lang="es-ES" sz="1600" b="1" dirty="0">
                <a:solidFill>
                  <a:schemeClr val="tx1">
                    <a:lumMod val="65000"/>
                    <a:lumOff val="35000"/>
                  </a:schemeClr>
                </a:solidFill>
              </a:rPr>
              <a:t>JESÚS HUETE (jhuete@bettergy.es)</a:t>
            </a:r>
            <a:endParaRPr lang="es-ES" sz="1600" dirty="0">
              <a:solidFill>
                <a:schemeClr val="tx1">
                  <a:lumMod val="65000"/>
                  <a:lumOff val="35000"/>
                </a:schemeClr>
              </a:solidFill>
              <a:latin typeface="Poppins" panose="00000500000000000000" pitchFamily="2" charset="0"/>
              <a:ea typeface="Roboto Black" panose="02000000000000000000" pitchFamily="2" charset="0"/>
              <a:cs typeface="Poppins" panose="00000500000000000000" pitchFamily="2" charset="0"/>
            </a:endParaRPr>
          </a:p>
        </p:txBody>
      </p:sp>
      <p:pic>
        <p:nvPicPr>
          <p:cNvPr id="4" name="Gráfico 3">
            <a:extLst>
              <a:ext uri="{FF2B5EF4-FFF2-40B4-BE49-F238E27FC236}">
                <a16:creationId xmlns:a16="http://schemas.microsoft.com/office/drawing/2014/main" id="{2630FB6C-227E-5434-8BBD-0FD19BBEE1C4}"/>
              </a:ext>
            </a:extLst>
          </p:cNvPr>
          <p:cNvPicPr>
            <a:picLocks noChangeAspect="1"/>
          </p:cNvPicPr>
          <p:nvPr/>
        </p:nvPicPr>
        <p:blipFill>
          <a:blip r:embed="rId7">
            <a:alphaModFix amt="50000"/>
            <a:extLst>
              <a:ext uri="{96DAC541-7B7A-43D3-8B79-37D633B846F1}">
                <asvg:svgBlip xmlns:asvg="http://schemas.microsoft.com/office/drawing/2016/SVG/main" r:embed="rId8"/>
              </a:ext>
            </a:extLst>
          </a:blip>
          <a:stretch>
            <a:fillRect/>
          </a:stretch>
        </p:blipFill>
        <p:spPr>
          <a:xfrm>
            <a:off x="9117745" y="1026980"/>
            <a:ext cx="2952750" cy="885825"/>
          </a:xfrm>
          <a:prstGeom prst="rect">
            <a:avLst/>
          </a:prstGeom>
        </p:spPr>
      </p:pic>
      <p:sp>
        <p:nvSpPr>
          <p:cNvPr id="5" name="CuadroTexto 4">
            <a:extLst>
              <a:ext uri="{FF2B5EF4-FFF2-40B4-BE49-F238E27FC236}">
                <a16:creationId xmlns:a16="http://schemas.microsoft.com/office/drawing/2014/main" id="{C0EF8928-8CB2-8BB1-4156-25D71A9D4D25}"/>
              </a:ext>
            </a:extLst>
          </p:cNvPr>
          <p:cNvSpPr txBox="1"/>
          <p:nvPr/>
        </p:nvSpPr>
        <p:spPr>
          <a:xfrm>
            <a:off x="2848323" y="2705018"/>
            <a:ext cx="6380390" cy="1447961"/>
          </a:xfrm>
          <a:prstGeom prst="rect">
            <a:avLst/>
          </a:prstGeom>
          <a:solidFill>
            <a:schemeClr val="bg1">
              <a:alpha val="60000"/>
            </a:schemeClr>
          </a:solidFill>
          <a:ln>
            <a:noFill/>
          </a:ln>
        </p:spPr>
        <p:txBody>
          <a:bodyPr wrap="square" rtlCol="0" anchor="ctr">
            <a:noAutofit/>
          </a:bodyPr>
          <a:lstStyle/>
          <a:p>
            <a:pPr algn="ctr"/>
            <a:r>
              <a:rPr lang="es-ES" sz="6000" b="1" dirty="0">
                <a:solidFill>
                  <a:schemeClr val="tx1">
                    <a:lumMod val="50000"/>
                    <a:lumOff val="50000"/>
                  </a:schemeClr>
                </a:solidFill>
              </a:rPr>
              <a:t>GRACIAS</a:t>
            </a:r>
            <a:endParaRPr lang="es-ES" sz="6000" b="1" dirty="0">
              <a:solidFill>
                <a:schemeClr val="tx1">
                  <a:lumMod val="50000"/>
                  <a:lumOff val="50000"/>
                </a:schemeClr>
              </a:solidFill>
              <a:latin typeface="Poppins" panose="00000500000000000000" pitchFamily="2" charset="0"/>
              <a:ea typeface="Roboto Black" panose="02000000000000000000" pitchFamily="2" charset="0"/>
              <a:cs typeface="Poppins" panose="00000500000000000000" pitchFamily="2" charset="0"/>
            </a:endParaRPr>
          </a:p>
        </p:txBody>
      </p:sp>
      <p:pic>
        <p:nvPicPr>
          <p:cNvPr id="13" name="Picture 2">
            <a:extLst>
              <a:ext uri="{FF2B5EF4-FFF2-40B4-BE49-F238E27FC236}">
                <a16:creationId xmlns:a16="http://schemas.microsoft.com/office/drawing/2014/main" id="{34D56831-75A8-6A71-F5EA-F8D0E39E81B7}"/>
              </a:ext>
            </a:extLst>
          </p:cNvPr>
          <p:cNvPicPr>
            <a:picLocks noChangeAspect="1" noChangeArrowheads="1"/>
          </p:cNvPicPr>
          <p:nvPr/>
        </p:nvPicPr>
        <p:blipFill>
          <a:blip r:embed="rId9">
            <a:alphaModFix amt="70000"/>
            <a:extLst>
              <a:ext uri="{28A0092B-C50C-407E-A947-70E740481C1C}">
                <a14:useLocalDpi xmlns:a14="http://schemas.microsoft.com/office/drawing/2010/main" val="0"/>
              </a:ext>
            </a:extLst>
          </a:blip>
          <a:srcRect/>
          <a:stretch>
            <a:fillRect/>
          </a:stretch>
        </p:blipFill>
        <p:spPr bwMode="auto">
          <a:xfrm>
            <a:off x="43483" y="5606669"/>
            <a:ext cx="1303529" cy="717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21351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80C42D41BF2BB4F9E88C0AAA97CAF8F" ma:contentTypeVersion="0" ma:contentTypeDescription="Create a new document." ma:contentTypeScope="" ma:versionID="2c56acd611731b3d9dde94cd60e3e903">
  <xsd:schema xmlns:xsd="http://www.w3.org/2001/XMLSchema" xmlns:xs="http://www.w3.org/2001/XMLSchema" xmlns:p="http://schemas.microsoft.com/office/2006/metadata/properties" targetNamespace="http://schemas.microsoft.com/office/2006/metadata/properties" ma:root="true" ma:fieldsID="124fd2d4348e31d7b7bcc391e9da950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CB49149-8045-4546-AD53-00B8C6671D60}"/>
</file>

<file path=customXml/itemProps2.xml><?xml version="1.0" encoding="utf-8"?>
<ds:datastoreItem xmlns:ds="http://schemas.openxmlformats.org/officeDocument/2006/customXml" ds:itemID="{F1F0356E-241F-41D6-8D37-4D5D255189D5}"/>
</file>

<file path=customXml/itemProps3.xml><?xml version="1.0" encoding="utf-8"?>
<ds:datastoreItem xmlns:ds="http://schemas.openxmlformats.org/officeDocument/2006/customXml" ds:itemID="{E8666C2A-04FF-40B5-88EE-97531C0A452B}"/>
</file>

<file path=docProps/app.xml><?xml version="1.0" encoding="utf-8"?>
<Properties xmlns="http://schemas.openxmlformats.org/officeDocument/2006/extended-properties" xmlns:vt="http://schemas.openxmlformats.org/officeDocument/2006/docPropsVTypes">
  <Template/>
  <TotalTime>597</TotalTime>
  <Words>3736</Words>
  <Application>Microsoft Office PowerPoint</Application>
  <PresentationFormat>Panorámica</PresentationFormat>
  <Paragraphs>322</Paragraphs>
  <Slides>20</Slides>
  <Notes>18</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20</vt:i4>
      </vt:variant>
    </vt:vector>
  </HeadingPairs>
  <TitlesOfParts>
    <vt:vector size="30" baseType="lpstr">
      <vt:lpstr>Aptos</vt:lpstr>
      <vt:lpstr>Aptos Display</vt:lpstr>
      <vt:lpstr>Arial</vt:lpstr>
      <vt:lpstr>Calibri</vt:lpstr>
      <vt:lpstr>Courier New</vt:lpstr>
      <vt:lpstr>Poppins</vt:lpstr>
      <vt:lpstr>Symbol</vt:lpstr>
      <vt:lpstr>Verdana</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Jesús Huete</dc:creator>
  <cp:lastModifiedBy>Jesús Huete</cp:lastModifiedBy>
  <cp:revision>8</cp:revision>
  <dcterms:created xsi:type="dcterms:W3CDTF">2025-10-14T10:05:59Z</dcterms:created>
  <dcterms:modified xsi:type="dcterms:W3CDTF">2025-10-16T21:37:51Z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0x010100780C42D41BF2BB4F9E88C0AAA97CAF8F</vt:lpwstr>
  </property>
</Properties>
</file>